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3"/>
  </p:notesMasterIdLst>
  <p:sldIdLst>
    <p:sldId id="256" r:id="rId2"/>
    <p:sldId id="284" r:id="rId3"/>
    <p:sldId id="292" r:id="rId4"/>
    <p:sldId id="294" r:id="rId5"/>
    <p:sldId id="297" r:id="rId6"/>
    <p:sldId id="298" r:id="rId7"/>
    <p:sldId id="300" r:id="rId8"/>
    <p:sldId id="301" r:id="rId9"/>
    <p:sldId id="295" r:id="rId10"/>
    <p:sldId id="296" r:id="rId11"/>
    <p:sldId id="299" r:id="rId12"/>
    <p:sldId id="302" r:id="rId13"/>
    <p:sldId id="303" r:id="rId14"/>
    <p:sldId id="304" r:id="rId15"/>
    <p:sldId id="305" r:id="rId16"/>
    <p:sldId id="306" r:id="rId17"/>
    <p:sldId id="307" r:id="rId18"/>
    <p:sldId id="308" r:id="rId19"/>
    <p:sldId id="309" r:id="rId20"/>
    <p:sldId id="310" r:id="rId21"/>
    <p:sldId id="321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Windows User" initials="WU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988" autoAdjust="0"/>
    <p:restoredTop sz="94660"/>
  </p:normalViewPr>
  <p:slideViewPr>
    <p:cSldViewPr snapToGrid="0">
      <p:cViewPr>
        <p:scale>
          <a:sx n="71" d="100"/>
          <a:sy n="71" d="100"/>
        </p:scale>
        <p:origin x="-864" y="-1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AE3E5B-CFBB-4D5A-901D-85FC912345A7}" type="datetimeFigureOut">
              <a:rPr lang="en-US" smtClean="0"/>
              <a:t>2/16/2021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436D91-BC8D-4884-B0DD-BA09D73AE7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9333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905001"/>
            <a:ext cx="100584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4572000"/>
            <a:ext cx="861568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BEF20-A39B-4939-A8D0-73BCB31A3D33}" type="datetime1">
              <a:rPr lang="en-US" smtClean="0"/>
              <a:t>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A0021-A31D-4EAF-ACC3-76B0558D70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723FC-7354-4728-99BE-6A2810A92434}" type="datetime1">
              <a:rPr lang="en-US" smtClean="0"/>
              <a:t>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A0021-A31D-4EAF-ACC3-76B0558D70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3368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F7D66-B1BD-40BC-B3D2-EBFA5ADC5775}" type="datetime1">
              <a:rPr lang="en-US" smtClean="0"/>
              <a:t>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A0021-A31D-4EAF-ACC3-76B0558D70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04910-1804-47E1-B19A-3AC6DD07E70C}" type="datetime1">
              <a:rPr lang="en-US" smtClean="0"/>
              <a:t>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A0021-A31D-4EAF-ACC3-76B0558D70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5" y="5486400"/>
            <a:ext cx="10212916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5" y="3852863"/>
            <a:ext cx="8180916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69C8C-DFCD-4F50-8B7D-75511E3528FE}" type="datetime1">
              <a:rPr lang="en-US" smtClean="0"/>
              <a:t>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A0021-A31D-4EAF-ACC3-76B0558D70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536192"/>
            <a:ext cx="48768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92800" y="1536192"/>
            <a:ext cx="48768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9CC95-D0CA-4C82-83F6-2E42BE2E52E0}" type="datetime1">
              <a:rPr lang="en-US" smtClean="0"/>
              <a:t>2/16/2021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A0021-A31D-4EAF-ACC3-76B0558D70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48768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4876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92800" y="1535113"/>
            <a:ext cx="48768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92800" y="2174875"/>
            <a:ext cx="4876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107A7-09A8-489F-928E-CDB9F3A1AEF2}" type="datetime1">
              <a:rPr lang="en-US" smtClean="0"/>
              <a:t>2/16/2021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A0021-A31D-4EAF-ACC3-76B0558D70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8EF1E-4D2F-48EB-A79B-028149AB3C46}" type="datetime1">
              <a:rPr lang="en-US" smtClean="0"/>
              <a:t>2/16/2021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A0021-A31D-4EAF-ACC3-76B0558D70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8F18E-CC7E-422B-A971-5357996E36AC}" type="datetime1">
              <a:rPr lang="en-US" smtClean="0"/>
              <a:t>2/16/2021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A0021-A31D-4EAF-ACC3-76B0558D70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1" y="5495544"/>
            <a:ext cx="103632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6400" y="6096000"/>
            <a:ext cx="103632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83A8B-D819-4150-B46D-D665598F24D4}" type="datetime1">
              <a:rPr lang="en-US" smtClean="0"/>
              <a:t>2/16/2021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A0021-A31D-4EAF-ACC3-76B0558D70C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06400" y="381000"/>
            <a:ext cx="103632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336" y="5495278"/>
            <a:ext cx="103632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112776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2336" y="6096000"/>
            <a:ext cx="103632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40E37-BAA9-407C-B675-F0D34D20F68A}" type="datetime1">
              <a:rPr lang="en-US" smtClean="0"/>
              <a:t>2/16/2021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61A0021-A31D-4EAF-ACC3-76B0558D70C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16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16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1277600" y="0"/>
            <a:ext cx="9144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1277600" y="5486400"/>
            <a:ext cx="9144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75717" y="5648960"/>
            <a:ext cx="73152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861A0021-A31D-4EAF-ACC3-76B0558D70C5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10510428" y="3987800"/>
            <a:ext cx="2367281" cy="4876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474869" y="1584960"/>
            <a:ext cx="2438399" cy="4876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E68B29A6-AF6B-49BD-813C-0DBB07A6F925}" type="datetime1">
              <a:rPr lang="en-US" smtClean="0"/>
              <a:t>2/16/2021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1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r" defTabSz="914400" rtl="1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r" defTabSz="914400" rtl="1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r" defTabSz="914400" rtl="1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r" defTabSz="914400" rtl="1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r" defTabSz="914400" rtl="1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r" defTabSz="914400" rtl="1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r" defTabSz="914400" rtl="1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r" defTabSz="914400" rtl="1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r" defTabSz="914400" rtl="1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 flipH="1">
            <a:off x="273556" y="1437316"/>
            <a:ext cx="11514667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2194616" y="239203"/>
            <a:ext cx="709219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/>
              <a:t>Fundamentals of Nursing </a:t>
            </a:r>
            <a:r>
              <a:rPr lang="en-US" sz="3600" b="1" dirty="0" smtClean="0"/>
              <a:t>(1</a:t>
            </a:r>
            <a:r>
              <a:rPr lang="en-US" sz="3600" b="1" baseline="30000" dirty="0" smtClean="0"/>
              <a:t>st</a:t>
            </a:r>
            <a:r>
              <a:rPr lang="en-US" sz="3600" b="1" dirty="0" smtClean="0"/>
              <a:t> Stage)</a:t>
            </a:r>
            <a:endParaRPr lang="en-US" sz="3600" b="1" dirty="0"/>
          </a:p>
        </p:txBody>
      </p:sp>
      <p:sp>
        <p:nvSpPr>
          <p:cNvPr id="3" name="Rectangle 2"/>
          <p:cNvSpPr/>
          <p:nvPr/>
        </p:nvSpPr>
        <p:spPr>
          <a:xfrm>
            <a:off x="6030889" y="3969136"/>
            <a:ext cx="476278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b="1" dirty="0" smtClean="0">
                <a:latin typeface="Baskerville Old Face" pitchFamily="18" charset="0"/>
                <a:cs typeface="+mj-cs"/>
              </a:rPr>
              <a:t>By</a:t>
            </a:r>
          </a:p>
          <a:p>
            <a:pPr algn="ctr">
              <a:defRPr/>
            </a:pPr>
            <a:r>
              <a:rPr lang="en-US" b="1" dirty="0" smtClean="0">
                <a:latin typeface="Baskerville Old Face" pitchFamily="18" charset="0"/>
                <a:cs typeface="+mj-cs"/>
              </a:rPr>
              <a:t> Assistant. Lecturer. Khadija Mohammed </a:t>
            </a:r>
            <a:r>
              <a:rPr lang="en-US" b="1" dirty="0" err="1" smtClean="0">
                <a:latin typeface="Baskerville Old Face" pitchFamily="18" charset="0"/>
                <a:cs typeface="+mj-cs"/>
              </a:rPr>
              <a:t>Jassim</a:t>
            </a:r>
            <a:endParaRPr lang="en-US" b="1" dirty="0" smtClean="0">
              <a:latin typeface="Baskerville Old Face" pitchFamily="18" charset="0"/>
              <a:cs typeface="+mj-cs"/>
            </a:endParaRPr>
          </a:p>
          <a:p>
            <a:pPr algn="ctr">
              <a:defRPr/>
            </a:pPr>
            <a:r>
              <a:rPr lang="en-US" b="1" dirty="0" smtClean="0">
                <a:latin typeface="Baskerville Old Face" pitchFamily="18" charset="0"/>
                <a:cs typeface="+mj-cs"/>
              </a:rPr>
              <a:t>Fundamentals of Nursing Department</a:t>
            </a:r>
          </a:p>
          <a:p>
            <a:pPr algn="ctr">
              <a:defRPr/>
            </a:pPr>
            <a:r>
              <a:rPr lang="en-US" b="1" dirty="0" smtClean="0">
                <a:latin typeface="Baskerville Old Face" pitchFamily="18" charset="0"/>
                <a:cs typeface="+mj-cs"/>
              </a:rPr>
              <a:t>College of Nursing</a:t>
            </a:r>
          </a:p>
          <a:p>
            <a:pPr algn="ctr">
              <a:defRPr/>
            </a:pPr>
            <a:r>
              <a:rPr lang="en-US" b="1" dirty="0" smtClean="0">
                <a:latin typeface="Baskerville Old Face" pitchFamily="18" charset="0"/>
                <a:cs typeface="+mj-cs"/>
              </a:rPr>
              <a:t>University of </a:t>
            </a:r>
            <a:r>
              <a:rPr lang="en-US" b="1" dirty="0" err="1" smtClean="0">
                <a:latin typeface="Baskerville Old Face" pitchFamily="18" charset="0"/>
                <a:cs typeface="+mj-cs"/>
              </a:rPr>
              <a:t>Basrah</a:t>
            </a:r>
            <a:endParaRPr lang="en-GB" b="1" dirty="0">
              <a:latin typeface="Baskerville Old Face" pitchFamily="18" charset="0"/>
              <a:cs typeface="+mj-cs"/>
            </a:endParaRPr>
          </a:p>
        </p:txBody>
      </p:sp>
      <p:pic>
        <p:nvPicPr>
          <p:cNvPr id="16" name="Picture 2" descr="Image result for university of basrah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517" y="195296"/>
            <a:ext cx="1148443" cy="112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4664DB9F-59BB-47A5-8080-662EED16E9E1}"/>
              </a:ext>
            </a:extLst>
          </p:cNvPr>
          <p:cNvSpPr/>
          <p:nvPr/>
        </p:nvSpPr>
        <p:spPr>
          <a:xfrm>
            <a:off x="5203064" y="1770089"/>
            <a:ext cx="6667507" cy="14933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 smtClean="0">
                <a:latin typeface="Baskerville Old Face" pitchFamily="18" charset="0"/>
              </a:rPr>
              <a:t>Pulse &amp; </a:t>
            </a:r>
            <a:r>
              <a:rPr lang="en-US" sz="3200" b="1" dirty="0">
                <a:latin typeface="Baskerville Old Face" pitchFamily="18" charset="0"/>
              </a:rPr>
              <a:t>Blood pressure </a:t>
            </a:r>
            <a:endParaRPr lang="en-US" sz="3200" b="1" dirty="0" smtClean="0">
              <a:latin typeface="Baskerville Old Face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3200" b="1" dirty="0" smtClean="0"/>
              <a:t>Lecture 4</a:t>
            </a:r>
            <a:endParaRPr lang="en-US" sz="3200" b="1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EF240524-FD1C-4D7A-81C5-EC549C440BAE}"/>
              </a:ext>
            </a:extLst>
          </p:cNvPr>
          <p:cNvGrpSpPr/>
          <p:nvPr/>
        </p:nvGrpSpPr>
        <p:grpSpPr>
          <a:xfrm>
            <a:off x="185529" y="6405382"/>
            <a:ext cx="11633938" cy="369332"/>
            <a:chOff x="185529" y="6405382"/>
            <a:chExt cx="11633938" cy="369332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xmlns="" id="{5BA06214-1B13-4837-BBC6-F80A38D6FFEB}"/>
                </a:ext>
              </a:extLst>
            </p:cNvPr>
            <p:cNvCxnSpPr/>
            <p:nvPr/>
          </p:nvCxnSpPr>
          <p:spPr>
            <a:xfrm flipH="1">
              <a:off x="304800" y="6412317"/>
              <a:ext cx="11514667" cy="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xmlns="" id="{BBFDE99E-14D5-4903-9CE7-4F43A9CB7AB8}"/>
                </a:ext>
              </a:extLst>
            </p:cNvPr>
            <p:cNvSpPr/>
            <p:nvPr/>
          </p:nvSpPr>
          <p:spPr>
            <a:xfrm>
              <a:off x="185529" y="6405382"/>
              <a:ext cx="790847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GB" dirty="0" smtClean="0"/>
                <a:t>University of </a:t>
              </a:r>
              <a:r>
                <a:rPr lang="en-GB" dirty="0" err="1" smtClean="0"/>
                <a:t>Basrah</a:t>
              </a:r>
              <a:r>
                <a:rPr lang="en-GB" dirty="0" smtClean="0"/>
                <a:t> –</a:t>
              </a:r>
              <a:r>
                <a:rPr lang="en-US" dirty="0" smtClean="0"/>
                <a:t>College of Nursing </a:t>
              </a:r>
              <a:r>
                <a:rPr lang="en-GB" dirty="0" smtClean="0"/>
                <a:t>– Fundamentals of Nursing Department </a:t>
              </a:r>
              <a:endParaRPr lang="en-GB" dirty="0"/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8619569C-F51C-4D5F-9554-C9384EBEA533}"/>
              </a:ext>
            </a:extLst>
          </p:cNvPr>
          <p:cNvSpPr/>
          <p:nvPr/>
        </p:nvSpPr>
        <p:spPr>
          <a:xfrm>
            <a:off x="495517" y="1844516"/>
            <a:ext cx="4527057" cy="3942821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dirty="0">
              <a:solidFill>
                <a:schemeClr val="tx1"/>
              </a:solidFill>
            </a:endParaRPr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8676" y="195296"/>
            <a:ext cx="1659432" cy="1128788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517" y="1844516"/>
            <a:ext cx="4527057" cy="3942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7933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flipH="1">
            <a:off x="304800" y="6226789"/>
            <a:ext cx="11514667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55630FFC-AE15-4532-8B6D-FB47964DF21D}"/>
              </a:ext>
            </a:extLst>
          </p:cNvPr>
          <p:cNvSpPr/>
          <p:nvPr/>
        </p:nvSpPr>
        <p:spPr>
          <a:xfrm>
            <a:off x="304799" y="6293371"/>
            <a:ext cx="79084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dirty="0">
                <a:solidFill>
                  <a:prstClr val="black"/>
                </a:solidFill>
              </a:rPr>
              <a:t>University of </a:t>
            </a:r>
            <a:r>
              <a:rPr lang="en-GB" dirty="0" err="1">
                <a:solidFill>
                  <a:prstClr val="black"/>
                </a:solidFill>
              </a:rPr>
              <a:t>Basrah</a:t>
            </a:r>
            <a:r>
              <a:rPr lang="en-GB" dirty="0">
                <a:solidFill>
                  <a:prstClr val="black"/>
                </a:solidFill>
              </a:rPr>
              <a:t> </a:t>
            </a:r>
            <a:r>
              <a:rPr lang="en-GB" dirty="0" smtClean="0">
                <a:solidFill>
                  <a:prstClr val="black"/>
                </a:solidFill>
              </a:rPr>
              <a:t>–</a:t>
            </a:r>
            <a:r>
              <a:rPr lang="en-US" dirty="0" smtClean="0">
                <a:solidFill>
                  <a:prstClr val="black"/>
                </a:solidFill>
              </a:rPr>
              <a:t>College of Nursing</a:t>
            </a:r>
            <a:r>
              <a:rPr lang="en-GB" dirty="0" smtClean="0">
                <a:solidFill>
                  <a:prstClr val="black"/>
                </a:solidFill>
              </a:rPr>
              <a:t>– </a:t>
            </a:r>
            <a:r>
              <a:rPr lang="en-US" dirty="0" smtClean="0">
                <a:solidFill>
                  <a:prstClr val="black"/>
                </a:solidFill>
              </a:rPr>
              <a:t>Fundamentals of Nursing Department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470BEDE2-834B-4054-A0CF-92E47AC422C5}"/>
              </a:ext>
            </a:extLst>
          </p:cNvPr>
          <p:cNvSpPr/>
          <p:nvPr/>
        </p:nvSpPr>
        <p:spPr>
          <a:xfrm>
            <a:off x="3183653" y="227144"/>
            <a:ext cx="6053855" cy="83452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Calibri"/>
                <a:cs typeface="Arial"/>
              </a:rPr>
              <a:t>Assessing the Pulse</a:t>
            </a:r>
            <a:endParaRPr lang="en-US" sz="3200" dirty="0">
              <a:solidFill>
                <a:schemeClr val="accent1">
                  <a:lumMod val="75000"/>
                </a:schemeClr>
              </a:solidFill>
              <a:ea typeface="Calibri"/>
              <a:cs typeface="Arial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0E8ECB0A-E871-49EA-AC3D-4935CA47D8CE}"/>
              </a:ext>
            </a:extLst>
          </p:cNvPr>
          <p:cNvSpPr/>
          <p:nvPr/>
        </p:nvSpPr>
        <p:spPr>
          <a:xfrm>
            <a:off x="1072243" y="1721842"/>
            <a:ext cx="10276676" cy="723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9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/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6E0DCB15-13AD-4BE1-A7D3-5D96B79C870C}"/>
              </a:ext>
            </a:extLst>
          </p:cNvPr>
          <p:cNvSpPr/>
          <p:nvPr/>
        </p:nvSpPr>
        <p:spPr>
          <a:xfrm>
            <a:off x="10005392" y="6244625"/>
            <a:ext cx="2061126" cy="501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black"/>
                </a:solidFill>
              </a:rPr>
              <a:t>10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587590" y="1047749"/>
            <a:ext cx="10515600" cy="4226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spcAft>
                <a:spcPts val="1000"/>
              </a:spcAft>
              <a:buFont typeface="Wingdings" pitchFamily="2" charset="2"/>
              <a:buChar char="Ø"/>
            </a:pPr>
            <a:r>
              <a:rPr lang="en-US" sz="2400" dirty="0">
                <a:latin typeface="Times New Roman"/>
                <a:ea typeface="Calibri"/>
                <a:cs typeface="Arial"/>
              </a:rPr>
              <a:t>A pulse is commonly assessed by palpation (feeling) or </a:t>
            </a:r>
            <a:r>
              <a:rPr lang="en-US" sz="2400" dirty="0" smtClean="0">
                <a:latin typeface="Times New Roman"/>
                <a:ea typeface="Calibri"/>
                <a:cs typeface="Arial"/>
              </a:rPr>
              <a:t>auscultation (hearing</a:t>
            </a:r>
            <a:r>
              <a:rPr lang="en-US" sz="2400" dirty="0">
                <a:latin typeface="Times New Roman"/>
                <a:ea typeface="Calibri"/>
                <a:cs typeface="Arial"/>
              </a:rPr>
              <a:t>). The middle three fingertips are used for </a:t>
            </a:r>
            <a:r>
              <a:rPr lang="en-US" sz="2400" dirty="0" smtClean="0">
                <a:latin typeface="Times New Roman"/>
                <a:ea typeface="Calibri"/>
                <a:cs typeface="Arial"/>
              </a:rPr>
              <a:t>palpating all </a:t>
            </a:r>
            <a:r>
              <a:rPr lang="en-US" sz="2400" dirty="0">
                <a:latin typeface="Times New Roman"/>
                <a:ea typeface="Calibri"/>
                <a:cs typeface="Arial"/>
              </a:rPr>
              <a:t>pulse sites except the apex of the heart. A stethoscope is used </a:t>
            </a:r>
            <a:r>
              <a:rPr lang="en-US" sz="2400" dirty="0" smtClean="0">
                <a:latin typeface="Times New Roman"/>
                <a:ea typeface="Calibri"/>
                <a:cs typeface="Arial"/>
              </a:rPr>
              <a:t>for assessing </a:t>
            </a:r>
            <a:r>
              <a:rPr lang="en-US" sz="2400" dirty="0">
                <a:latin typeface="Times New Roman"/>
                <a:ea typeface="Calibri"/>
                <a:cs typeface="Arial"/>
              </a:rPr>
              <a:t>apical pulses.</a:t>
            </a:r>
            <a:r>
              <a:rPr lang="en-US" sz="2400" b="1" dirty="0">
                <a:latin typeface="Times New Roman"/>
                <a:ea typeface="Calibri"/>
                <a:cs typeface="Arial"/>
              </a:rPr>
              <a:t> </a:t>
            </a:r>
            <a:endParaRPr lang="en-US" sz="2400" b="1" dirty="0" smtClean="0">
              <a:latin typeface="Times New Roman"/>
              <a:ea typeface="Calibri"/>
              <a:cs typeface="Arial"/>
            </a:endParaRPr>
          </a:p>
          <a:p>
            <a:pPr marL="342900" indent="-342900" algn="just">
              <a:lnSpc>
                <a:spcPct val="150000"/>
              </a:lnSpc>
              <a:spcAft>
                <a:spcPts val="1000"/>
              </a:spcAft>
              <a:buFont typeface="Wingdings" pitchFamily="2" charset="2"/>
              <a:buChar char="Ø"/>
            </a:pPr>
            <a:r>
              <a:rPr lang="en-US" sz="2400" dirty="0">
                <a:latin typeface="Baskerville Old Face" pitchFamily="18" charset="0"/>
                <a:ea typeface="Calibri"/>
                <a:cs typeface="Arial"/>
              </a:rPr>
              <a:t>A pulse is normally palpated by applying moderate </a:t>
            </a:r>
            <a:r>
              <a:rPr lang="en-US" sz="2400" dirty="0" smtClean="0">
                <a:latin typeface="Baskerville Old Face" pitchFamily="18" charset="0"/>
                <a:ea typeface="Calibri"/>
                <a:cs typeface="Arial"/>
              </a:rPr>
              <a:t>pressure with </a:t>
            </a:r>
            <a:r>
              <a:rPr lang="en-US" sz="2400" dirty="0">
                <a:latin typeface="Baskerville Old Face" pitchFamily="18" charset="0"/>
                <a:ea typeface="Calibri"/>
                <a:cs typeface="Arial"/>
              </a:rPr>
              <a:t>the three middle fingers of the hand. </a:t>
            </a:r>
            <a:endParaRPr lang="en-US" sz="2400" dirty="0" smtClean="0">
              <a:latin typeface="Baskerville Old Face" pitchFamily="18" charset="0"/>
              <a:ea typeface="Calibri"/>
              <a:cs typeface="Arial"/>
            </a:endParaRPr>
          </a:p>
          <a:p>
            <a:pPr marL="342900" indent="-342900" algn="just">
              <a:lnSpc>
                <a:spcPct val="150000"/>
              </a:lnSpc>
              <a:spcAft>
                <a:spcPts val="1000"/>
              </a:spcAft>
              <a:buFont typeface="Wingdings" pitchFamily="2" charset="2"/>
              <a:buChar char="Ø"/>
            </a:pPr>
            <a:r>
              <a:rPr lang="en-US" sz="2400" dirty="0">
                <a:latin typeface="Baskerville Old Face" pitchFamily="18" charset="0"/>
                <a:ea typeface="Calibri"/>
                <a:cs typeface="Arial"/>
              </a:rPr>
              <a:t>Before the nurse </a:t>
            </a:r>
            <a:r>
              <a:rPr lang="en-US" sz="2400" dirty="0" smtClean="0">
                <a:latin typeface="Baskerville Old Face" pitchFamily="18" charset="0"/>
                <a:ea typeface="Calibri"/>
                <a:cs typeface="Arial"/>
              </a:rPr>
              <a:t>assesses the </a:t>
            </a:r>
            <a:r>
              <a:rPr lang="en-US" sz="2400" dirty="0">
                <a:latin typeface="Baskerville Old Face" pitchFamily="18" charset="0"/>
                <a:ea typeface="Calibri"/>
                <a:cs typeface="Arial"/>
              </a:rPr>
              <a:t>resting pulse, the client should assume a comfortable </a:t>
            </a:r>
            <a:r>
              <a:rPr lang="en-US" sz="2400" dirty="0" smtClean="0">
                <a:latin typeface="Baskerville Old Face" pitchFamily="18" charset="0"/>
                <a:ea typeface="Calibri"/>
                <a:cs typeface="Arial"/>
              </a:rPr>
              <a:t>position. The </a:t>
            </a:r>
            <a:r>
              <a:rPr lang="en-US" sz="2400" dirty="0">
                <a:latin typeface="Baskerville Old Face" pitchFamily="18" charset="0"/>
                <a:ea typeface="Calibri"/>
                <a:cs typeface="Arial"/>
              </a:rPr>
              <a:t>nurse should also be aware of the following:</a:t>
            </a:r>
          </a:p>
        </p:txBody>
      </p:sp>
    </p:spTree>
    <p:extLst>
      <p:ext uri="{BB962C8B-B14F-4D97-AF65-F5344CB8AC3E}">
        <p14:creationId xmlns:p14="http://schemas.microsoft.com/office/powerpoint/2010/main" val="1277917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flipH="1">
            <a:off x="304800" y="6226789"/>
            <a:ext cx="11514667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55630FFC-AE15-4532-8B6D-FB47964DF21D}"/>
              </a:ext>
            </a:extLst>
          </p:cNvPr>
          <p:cNvSpPr/>
          <p:nvPr/>
        </p:nvSpPr>
        <p:spPr>
          <a:xfrm>
            <a:off x="304799" y="6293371"/>
            <a:ext cx="79084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dirty="0">
                <a:solidFill>
                  <a:prstClr val="black"/>
                </a:solidFill>
              </a:rPr>
              <a:t>University of </a:t>
            </a:r>
            <a:r>
              <a:rPr lang="en-GB" dirty="0" err="1">
                <a:solidFill>
                  <a:prstClr val="black"/>
                </a:solidFill>
              </a:rPr>
              <a:t>Basrah</a:t>
            </a:r>
            <a:r>
              <a:rPr lang="en-GB" dirty="0">
                <a:solidFill>
                  <a:prstClr val="black"/>
                </a:solidFill>
              </a:rPr>
              <a:t> </a:t>
            </a:r>
            <a:r>
              <a:rPr lang="en-GB" dirty="0" smtClean="0">
                <a:solidFill>
                  <a:prstClr val="black"/>
                </a:solidFill>
              </a:rPr>
              <a:t>–</a:t>
            </a:r>
            <a:r>
              <a:rPr lang="en-US" dirty="0" smtClean="0">
                <a:solidFill>
                  <a:prstClr val="black"/>
                </a:solidFill>
              </a:rPr>
              <a:t>College of Nursing</a:t>
            </a:r>
            <a:r>
              <a:rPr lang="en-GB" dirty="0" smtClean="0">
                <a:solidFill>
                  <a:prstClr val="black"/>
                </a:solidFill>
              </a:rPr>
              <a:t>– </a:t>
            </a:r>
            <a:r>
              <a:rPr lang="en-US" dirty="0" smtClean="0">
                <a:solidFill>
                  <a:prstClr val="black"/>
                </a:solidFill>
              </a:rPr>
              <a:t>Fundamentals of Nursing Department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470BEDE2-834B-4054-A0CF-92E47AC422C5}"/>
              </a:ext>
            </a:extLst>
          </p:cNvPr>
          <p:cNvSpPr/>
          <p:nvPr/>
        </p:nvSpPr>
        <p:spPr>
          <a:xfrm>
            <a:off x="1072243" y="697791"/>
            <a:ext cx="6053855" cy="823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36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0E8ECB0A-E871-49EA-AC3D-4935CA47D8CE}"/>
              </a:ext>
            </a:extLst>
          </p:cNvPr>
          <p:cNvSpPr/>
          <p:nvPr/>
        </p:nvSpPr>
        <p:spPr>
          <a:xfrm>
            <a:off x="1072243" y="1721842"/>
            <a:ext cx="10276676" cy="723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9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/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6E0DCB15-13AD-4BE1-A7D3-5D96B79C870C}"/>
              </a:ext>
            </a:extLst>
          </p:cNvPr>
          <p:cNvSpPr/>
          <p:nvPr/>
        </p:nvSpPr>
        <p:spPr>
          <a:xfrm>
            <a:off x="10005392" y="6244625"/>
            <a:ext cx="2061126" cy="501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black"/>
                </a:solidFill>
              </a:rPr>
              <a:t>11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12694" y="806823"/>
            <a:ext cx="843130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Baskerville Old Face" pitchFamily="18" charset="0"/>
              </a:rPr>
              <a:t>Any medication that could affect the heart rate</a:t>
            </a:r>
            <a:r>
              <a:rPr lang="en-US" sz="2400" dirty="0" smtClean="0">
                <a:latin typeface="Baskerville Old Face" pitchFamily="18" charset="0"/>
              </a:rPr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Baskerville Old Face" pitchFamily="18" charset="0"/>
              </a:rPr>
              <a:t>Whether the client has been physically active. If so, wait </a:t>
            </a:r>
            <a:r>
              <a:rPr lang="en-US" sz="2400" dirty="0" smtClean="0">
                <a:latin typeface="Baskerville Old Face" pitchFamily="18" charset="0"/>
              </a:rPr>
              <a:t>(10 </a:t>
            </a:r>
            <a:r>
              <a:rPr lang="en-US" sz="2400" dirty="0">
                <a:latin typeface="Baskerville Old Face" pitchFamily="18" charset="0"/>
              </a:rPr>
              <a:t>to</a:t>
            </a:r>
          </a:p>
          <a:p>
            <a:r>
              <a:rPr lang="en-US" sz="2400" dirty="0">
                <a:latin typeface="Baskerville Old Face" pitchFamily="18" charset="0"/>
              </a:rPr>
              <a:t>15 minutes </a:t>
            </a:r>
            <a:r>
              <a:rPr lang="en-US" sz="2400" dirty="0" smtClean="0">
                <a:latin typeface="Baskerville Old Face" pitchFamily="18" charset="0"/>
              </a:rPr>
              <a:t>)until </a:t>
            </a:r>
            <a:r>
              <a:rPr lang="en-US" sz="2400" dirty="0">
                <a:latin typeface="Baskerville Old Face" pitchFamily="18" charset="0"/>
              </a:rPr>
              <a:t>the client has rested and the pulse has slowed </a:t>
            </a:r>
            <a:r>
              <a:rPr lang="en-US" sz="2400" dirty="0" smtClean="0">
                <a:latin typeface="Baskerville Old Face" pitchFamily="18" charset="0"/>
              </a:rPr>
              <a:t>to its usual rate.</a:t>
            </a:r>
          </a:p>
          <a:p>
            <a:r>
              <a:rPr lang="en-US" sz="2400" dirty="0" smtClean="0">
                <a:latin typeface="Baskerville Old Face" pitchFamily="18" charset="0"/>
              </a:rPr>
              <a:t>3. Any </a:t>
            </a:r>
            <a:r>
              <a:rPr lang="en-US" sz="2400" dirty="0">
                <a:latin typeface="Baskerville Old Face" pitchFamily="18" charset="0"/>
              </a:rPr>
              <a:t>baseline data about the normal heart rate for the client. For</a:t>
            </a:r>
          </a:p>
          <a:p>
            <a:r>
              <a:rPr lang="en-US" sz="2400" dirty="0">
                <a:latin typeface="Baskerville Old Face" pitchFamily="18" charset="0"/>
              </a:rPr>
              <a:t>example, a physically fit athlete may have a resting heart rate below</a:t>
            </a:r>
          </a:p>
          <a:p>
            <a:r>
              <a:rPr lang="en-US" sz="2400" dirty="0">
                <a:latin typeface="Baskerville Old Face" pitchFamily="18" charset="0"/>
              </a:rPr>
              <a:t>60 beats/min.</a:t>
            </a:r>
          </a:p>
          <a:p>
            <a:r>
              <a:rPr lang="en-US" sz="2400" dirty="0" smtClean="0">
                <a:latin typeface="Baskerville Old Face" pitchFamily="18" charset="0"/>
              </a:rPr>
              <a:t> 4. Whether </a:t>
            </a:r>
            <a:r>
              <a:rPr lang="en-US" sz="2400" dirty="0">
                <a:latin typeface="Baskerville Old Face" pitchFamily="18" charset="0"/>
              </a:rPr>
              <a:t>the client should assume a particular position (e.g., sitting).</a:t>
            </a:r>
          </a:p>
          <a:p>
            <a:r>
              <a:rPr lang="en-US" sz="2400" dirty="0" smtClean="0">
                <a:latin typeface="Baskerville Old Face" pitchFamily="18" charset="0"/>
              </a:rPr>
              <a:t>5. In </a:t>
            </a:r>
            <a:r>
              <a:rPr lang="en-US" sz="2400" dirty="0">
                <a:latin typeface="Baskerville Old Face" pitchFamily="18" charset="0"/>
              </a:rPr>
              <a:t>some clients, the rate changes with the position because</a:t>
            </a:r>
          </a:p>
          <a:p>
            <a:r>
              <a:rPr lang="en-US" sz="2400" dirty="0">
                <a:latin typeface="Baskerville Old Face" pitchFamily="18" charset="0"/>
              </a:rPr>
              <a:t>of changes in blood flow volume and autonomic nervous system</a:t>
            </a:r>
          </a:p>
          <a:p>
            <a:r>
              <a:rPr lang="en-US" sz="2400" dirty="0">
                <a:latin typeface="Baskerville Old Face" pitchFamily="18" charset="0"/>
              </a:rPr>
              <a:t>activity.</a:t>
            </a:r>
          </a:p>
          <a:p>
            <a:endParaRPr lang="en-US" sz="2400" dirty="0" smtClean="0">
              <a:latin typeface="Baskerville Old Face" pitchFamily="18" charset="0"/>
            </a:endParaRPr>
          </a:p>
          <a:p>
            <a:pPr marL="457200" indent="-457200">
              <a:buFont typeface="+mj-lt"/>
              <a:buAutoNum type="arabicPeriod"/>
            </a:pPr>
            <a:endParaRPr lang="en-US" sz="2400" dirty="0">
              <a:latin typeface="Baskerville Old Face" pitchFamily="18" charset="0"/>
            </a:endParaRPr>
          </a:p>
          <a:p>
            <a:r>
              <a:rPr lang="en-US" sz="2400" dirty="0" smtClean="0">
                <a:latin typeface="Baskerville Old Face" pitchFamily="18" charset="0"/>
              </a:rPr>
              <a:t> </a:t>
            </a:r>
            <a:endParaRPr lang="ar-IQ" sz="2400" dirty="0">
              <a:latin typeface="Baskerville Old Fac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7917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flipH="1">
            <a:off x="304800" y="6226789"/>
            <a:ext cx="11514667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55630FFC-AE15-4532-8B6D-FB47964DF21D}"/>
              </a:ext>
            </a:extLst>
          </p:cNvPr>
          <p:cNvSpPr/>
          <p:nvPr/>
        </p:nvSpPr>
        <p:spPr>
          <a:xfrm>
            <a:off x="304799" y="6293371"/>
            <a:ext cx="79084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dirty="0">
                <a:solidFill>
                  <a:prstClr val="black"/>
                </a:solidFill>
              </a:rPr>
              <a:t>University of </a:t>
            </a:r>
            <a:r>
              <a:rPr lang="en-GB" dirty="0" err="1">
                <a:solidFill>
                  <a:prstClr val="black"/>
                </a:solidFill>
              </a:rPr>
              <a:t>Basrah</a:t>
            </a:r>
            <a:r>
              <a:rPr lang="en-GB" dirty="0">
                <a:solidFill>
                  <a:prstClr val="black"/>
                </a:solidFill>
              </a:rPr>
              <a:t> </a:t>
            </a:r>
            <a:r>
              <a:rPr lang="en-GB" dirty="0" smtClean="0">
                <a:solidFill>
                  <a:prstClr val="black"/>
                </a:solidFill>
              </a:rPr>
              <a:t>–</a:t>
            </a:r>
            <a:r>
              <a:rPr lang="en-US" dirty="0" smtClean="0">
                <a:solidFill>
                  <a:prstClr val="black"/>
                </a:solidFill>
              </a:rPr>
              <a:t>College of Nursing</a:t>
            </a:r>
            <a:r>
              <a:rPr lang="en-GB" dirty="0" smtClean="0">
                <a:solidFill>
                  <a:prstClr val="black"/>
                </a:solidFill>
              </a:rPr>
              <a:t>– </a:t>
            </a:r>
            <a:r>
              <a:rPr lang="en-US" dirty="0" smtClean="0">
                <a:solidFill>
                  <a:prstClr val="black"/>
                </a:solidFill>
              </a:rPr>
              <a:t>Fundamentals of Nursing Department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470BEDE2-834B-4054-A0CF-92E47AC422C5}"/>
              </a:ext>
            </a:extLst>
          </p:cNvPr>
          <p:cNvSpPr/>
          <p:nvPr/>
        </p:nvSpPr>
        <p:spPr>
          <a:xfrm>
            <a:off x="1072243" y="697791"/>
            <a:ext cx="6053855" cy="823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36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0E8ECB0A-E871-49EA-AC3D-4935CA47D8CE}"/>
              </a:ext>
            </a:extLst>
          </p:cNvPr>
          <p:cNvSpPr/>
          <p:nvPr/>
        </p:nvSpPr>
        <p:spPr>
          <a:xfrm>
            <a:off x="1072243" y="1721842"/>
            <a:ext cx="10276676" cy="723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9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/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6E0DCB15-13AD-4BE1-A7D3-5D96B79C870C}"/>
              </a:ext>
            </a:extLst>
          </p:cNvPr>
          <p:cNvSpPr/>
          <p:nvPr/>
        </p:nvSpPr>
        <p:spPr>
          <a:xfrm>
            <a:off x="10005392" y="6244625"/>
            <a:ext cx="2061126" cy="501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black"/>
                </a:solidFill>
              </a:rPr>
              <a:t>12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شكل بيضاوي 6"/>
          <p:cNvSpPr/>
          <p:nvPr/>
        </p:nvSpPr>
        <p:spPr>
          <a:xfrm>
            <a:off x="3523129" y="379263"/>
            <a:ext cx="4854389" cy="1142280"/>
          </a:xfrm>
          <a:prstGeom prst="ellipse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115000"/>
              </a:lnSpc>
              <a:spcAft>
                <a:spcPts val="1000"/>
              </a:spcAft>
              <a:defRPr/>
            </a:pPr>
            <a:r>
              <a:rPr lang="en-US" sz="3200" b="1" kern="0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ea typeface="Calibri"/>
                <a:cs typeface="Arial"/>
              </a:rPr>
              <a:t>Assessing The Apical Pulse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Calibri"/>
              <a:ea typeface="Calibri"/>
              <a:cs typeface="Arial"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1072243" y="1858230"/>
            <a:ext cx="9831361" cy="2897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400" dirty="0" smtClean="0">
                <a:latin typeface="Times New Roman"/>
                <a:ea typeface="Calibri"/>
                <a:cs typeface="Arial"/>
              </a:rPr>
              <a:t>Apical </a:t>
            </a:r>
            <a:r>
              <a:rPr lang="en-US" sz="2400" dirty="0">
                <a:latin typeface="Times New Roman"/>
                <a:ea typeface="Calibri"/>
                <a:cs typeface="Arial"/>
              </a:rPr>
              <a:t>pulse measurement is also the preferred method </a:t>
            </a:r>
            <a:r>
              <a:rPr lang="en-US" sz="2400" dirty="0" smtClean="0">
                <a:latin typeface="Times New Roman"/>
                <a:ea typeface="Calibri"/>
                <a:cs typeface="Arial"/>
              </a:rPr>
              <a:t>of pulse </a:t>
            </a:r>
            <a:r>
              <a:rPr lang="en-US" sz="2400" dirty="0">
                <a:latin typeface="Times New Roman"/>
                <a:ea typeface="Calibri"/>
                <a:cs typeface="Arial"/>
              </a:rPr>
              <a:t>assessment for infants and children less than 2 years </a:t>
            </a:r>
            <a:r>
              <a:rPr lang="en-US" sz="2400" dirty="0" smtClean="0">
                <a:latin typeface="Times New Roman"/>
                <a:ea typeface="Calibri"/>
                <a:cs typeface="Arial"/>
              </a:rPr>
              <a:t>of age .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400" dirty="0" smtClean="0">
                <a:latin typeface="Times New Roman"/>
                <a:ea typeface="Calibri"/>
                <a:cs typeface="Arial"/>
              </a:rPr>
              <a:t>The </a:t>
            </a:r>
            <a:r>
              <a:rPr lang="en-US" sz="2400" dirty="0">
                <a:latin typeface="Times New Roman"/>
                <a:ea typeface="Calibri"/>
                <a:cs typeface="Arial"/>
              </a:rPr>
              <a:t>contraction of the heart can be </a:t>
            </a:r>
            <a:r>
              <a:rPr lang="en-US" sz="2400" dirty="0" smtClean="0">
                <a:latin typeface="Times New Roman"/>
                <a:ea typeface="Calibri"/>
                <a:cs typeface="Arial"/>
              </a:rPr>
              <a:t>heard in </a:t>
            </a:r>
            <a:r>
              <a:rPr lang="en-US" sz="2400" dirty="0">
                <a:latin typeface="Times New Roman"/>
                <a:ea typeface="Calibri"/>
                <a:cs typeface="Arial"/>
              </a:rPr>
              <a:t>the space between the fifth and the sixth ribs, about 8 </a:t>
            </a:r>
            <a:r>
              <a:rPr lang="en-US" sz="2400" dirty="0" smtClean="0">
                <a:latin typeface="Times New Roman"/>
                <a:ea typeface="Calibri"/>
                <a:cs typeface="Arial"/>
              </a:rPr>
              <a:t>cm (3 </a:t>
            </a:r>
            <a:r>
              <a:rPr lang="en-US" sz="2400" dirty="0">
                <a:latin typeface="Times New Roman"/>
                <a:ea typeface="Calibri"/>
                <a:cs typeface="Arial"/>
              </a:rPr>
              <a:t>inches) to the left of the median line and slightly </a:t>
            </a:r>
            <a:r>
              <a:rPr lang="en-US" sz="2400" dirty="0" smtClean="0">
                <a:latin typeface="Times New Roman"/>
                <a:ea typeface="Calibri"/>
                <a:cs typeface="Arial"/>
              </a:rPr>
              <a:t>below the nipple.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en-US" sz="2400" b="1" dirty="0"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77917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flipH="1">
            <a:off x="304800" y="6226789"/>
            <a:ext cx="11514667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55630FFC-AE15-4532-8B6D-FB47964DF21D}"/>
              </a:ext>
            </a:extLst>
          </p:cNvPr>
          <p:cNvSpPr/>
          <p:nvPr/>
        </p:nvSpPr>
        <p:spPr>
          <a:xfrm>
            <a:off x="304799" y="6293371"/>
            <a:ext cx="79084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dirty="0">
                <a:solidFill>
                  <a:prstClr val="black"/>
                </a:solidFill>
              </a:rPr>
              <a:t>University of </a:t>
            </a:r>
            <a:r>
              <a:rPr lang="en-GB" dirty="0" err="1">
                <a:solidFill>
                  <a:prstClr val="black"/>
                </a:solidFill>
              </a:rPr>
              <a:t>Basrah</a:t>
            </a:r>
            <a:r>
              <a:rPr lang="en-GB" dirty="0">
                <a:solidFill>
                  <a:prstClr val="black"/>
                </a:solidFill>
              </a:rPr>
              <a:t> </a:t>
            </a:r>
            <a:r>
              <a:rPr lang="en-GB" dirty="0" smtClean="0">
                <a:solidFill>
                  <a:prstClr val="black"/>
                </a:solidFill>
              </a:rPr>
              <a:t>–</a:t>
            </a:r>
            <a:r>
              <a:rPr lang="en-US" dirty="0" smtClean="0">
                <a:solidFill>
                  <a:prstClr val="black"/>
                </a:solidFill>
              </a:rPr>
              <a:t>College of Nursing</a:t>
            </a:r>
            <a:r>
              <a:rPr lang="en-GB" dirty="0" smtClean="0">
                <a:solidFill>
                  <a:prstClr val="black"/>
                </a:solidFill>
              </a:rPr>
              <a:t>– </a:t>
            </a:r>
            <a:r>
              <a:rPr lang="en-US" dirty="0" smtClean="0">
                <a:solidFill>
                  <a:prstClr val="black"/>
                </a:solidFill>
              </a:rPr>
              <a:t>Fundamentals of Nursing Department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470BEDE2-834B-4054-A0CF-92E47AC422C5}"/>
              </a:ext>
            </a:extLst>
          </p:cNvPr>
          <p:cNvSpPr/>
          <p:nvPr/>
        </p:nvSpPr>
        <p:spPr>
          <a:xfrm>
            <a:off x="1072243" y="697791"/>
            <a:ext cx="6053855" cy="823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36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6E0DCB15-13AD-4BE1-A7D3-5D96B79C870C}"/>
              </a:ext>
            </a:extLst>
          </p:cNvPr>
          <p:cNvSpPr/>
          <p:nvPr/>
        </p:nvSpPr>
        <p:spPr>
          <a:xfrm>
            <a:off x="10005392" y="6244625"/>
            <a:ext cx="2061126" cy="501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black"/>
                </a:solidFill>
              </a:rPr>
              <a:t>13</a:t>
            </a: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035" y="201701"/>
            <a:ext cx="11066431" cy="58091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7917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flipH="1">
            <a:off x="304800" y="6226789"/>
            <a:ext cx="11514667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55630FFC-AE15-4532-8B6D-FB47964DF21D}"/>
              </a:ext>
            </a:extLst>
          </p:cNvPr>
          <p:cNvSpPr/>
          <p:nvPr/>
        </p:nvSpPr>
        <p:spPr>
          <a:xfrm>
            <a:off x="304799" y="6293371"/>
            <a:ext cx="79084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dirty="0">
                <a:solidFill>
                  <a:prstClr val="black"/>
                </a:solidFill>
              </a:rPr>
              <a:t>University of </a:t>
            </a:r>
            <a:r>
              <a:rPr lang="en-GB" dirty="0" err="1">
                <a:solidFill>
                  <a:prstClr val="black"/>
                </a:solidFill>
              </a:rPr>
              <a:t>Basrah</a:t>
            </a:r>
            <a:r>
              <a:rPr lang="en-GB" dirty="0">
                <a:solidFill>
                  <a:prstClr val="black"/>
                </a:solidFill>
              </a:rPr>
              <a:t> </a:t>
            </a:r>
            <a:r>
              <a:rPr lang="en-GB" dirty="0" smtClean="0">
                <a:solidFill>
                  <a:prstClr val="black"/>
                </a:solidFill>
              </a:rPr>
              <a:t>–</a:t>
            </a:r>
            <a:r>
              <a:rPr lang="en-US" dirty="0" smtClean="0">
                <a:solidFill>
                  <a:prstClr val="black"/>
                </a:solidFill>
              </a:rPr>
              <a:t>College of Nursing</a:t>
            </a:r>
            <a:r>
              <a:rPr lang="en-GB" dirty="0" smtClean="0">
                <a:solidFill>
                  <a:prstClr val="black"/>
                </a:solidFill>
              </a:rPr>
              <a:t>– </a:t>
            </a:r>
            <a:r>
              <a:rPr lang="en-US" dirty="0" smtClean="0">
                <a:solidFill>
                  <a:prstClr val="black"/>
                </a:solidFill>
              </a:rPr>
              <a:t>Fundamentals of Nursing Department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470BEDE2-834B-4054-A0CF-92E47AC422C5}"/>
              </a:ext>
            </a:extLst>
          </p:cNvPr>
          <p:cNvSpPr/>
          <p:nvPr/>
        </p:nvSpPr>
        <p:spPr>
          <a:xfrm>
            <a:off x="1072243" y="697791"/>
            <a:ext cx="6053855" cy="823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36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0E8ECB0A-E871-49EA-AC3D-4935CA47D8CE}"/>
              </a:ext>
            </a:extLst>
          </p:cNvPr>
          <p:cNvSpPr/>
          <p:nvPr/>
        </p:nvSpPr>
        <p:spPr>
          <a:xfrm>
            <a:off x="1072243" y="1721842"/>
            <a:ext cx="10276676" cy="723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9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/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6E0DCB15-13AD-4BE1-A7D3-5D96B79C870C}"/>
              </a:ext>
            </a:extLst>
          </p:cNvPr>
          <p:cNvSpPr/>
          <p:nvPr/>
        </p:nvSpPr>
        <p:spPr>
          <a:xfrm>
            <a:off x="10005392" y="6244625"/>
            <a:ext cx="2061126" cy="501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black"/>
                </a:solidFill>
              </a:rPr>
              <a:t>14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2339148" y="183897"/>
            <a:ext cx="7625263" cy="65864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ea typeface="Calibri"/>
                <a:cs typeface="Arial"/>
              </a:rPr>
              <a:t>Assessing The Apical-radial Pulse</a:t>
            </a:r>
            <a:endParaRPr lang="en-US" sz="3200" b="1" dirty="0">
              <a:solidFill>
                <a:schemeClr val="accent1">
                  <a:lumMod val="75000"/>
                </a:schemeClr>
              </a:solidFill>
              <a:ea typeface="Calibri"/>
              <a:cs typeface="Arial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94446" y="1194281"/>
            <a:ext cx="1133537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Baskerville Old Face" pitchFamily="18" charset="0"/>
              </a:rPr>
              <a:t>A difference between the apical and radial pulse rates is called the pulse deficit </a:t>
            </a:r>
            <a:r>
              <a:rPr lang="en-US" sz="2400" dirty="0" smtClean="0">
                <a:latin typeface="Baskerville Old Face" pitchFamily="18" charset="0"/>
              </a:rPr>
              <a:t>and</a:t>
            </a:r>
            <a:endParaRPr lang="en-US" sz="2400" dirty="0">
              <a:latin typeface="Baskerville Old Face" pitchFamily="18" charset="0"/>
            </a:endParaRPr>
          </a:p>
          <a:p>
            <a:r>
              <a:rPr lang="en-US" sz="2400" dirty="0" smtClean="0">
                <a:latin typeface="Baskerville Old Face" pitchFamily="18" charset="0"/>
              </a:rPr>
              <a:t> </a:t>
            </a:r>
            <a:r>
              <a:rPr lang="en-US" sz="2400" dirty="0">
                <a:latin typeface="Baskerville Old Face" pitchFamily="18" charset="0"/>
              </a:rPr>
              <a:t>indicates that all of the </a:t>
            </a:r>
            <a:r>
              <a:rPr lang="en-US" sz="2400" dirty="0" smtClean="0">
                <a:latin typeface="Baskerville Old Face" pitchFamily="18" charset="0"/>
              </a:rPr>
              <a:t>heartbeats are </a:t>
            </a:r>
            <a:r>
              <a:rPr lang="en-US" sz="2400" dirty="0">
                <a:latin typeface="Baskerville Old Face" pitchFamily="18" charset="0"/>
              </a:rPr>
              <a:t>not reaching the peripheral arteries or are too weak to </a:t>
            </a:r>
            <a:r>
              <a:rPr lang="en-US" sz="2400" dirty="0" smtClean="0">
                <a:latin typeface="Baskerville Old Face" pitchFamily="18" charset="0"/>
              </a:rPr>
              <a:t>be palpated.</a:t>
            </a:r>
          </a:p>
          <a:p>
            <a:endParaRPr lang="ar-IQ" sz="2400" dirty="0">
              <a:latin typeface="Baskerville Old Face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8569" y="2763941"/>
            <a:ext cx="5658049" cy="32240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7917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flipH="1">
            <a:off x="304800" y="6226789"/>
            <a:ext cx="11514667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55630FFC-AE15-4532-8B6D-FB47964DF21D}"/>
              </a:ext>
            </a:extLst>
          </p:cNvPr>
          <p:cNvSpPr/>
          <p:nvPr/>
        </p:nvSpPr>
        <p:spPr>
          <a:xfrm>
            <a:off x="304799" y="6293371"/>
            <a:ext cx="79084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dirty="0">
                <a:solidFill>
                  <a:prstClr val="black"/>
                </a:solidFill>
              </a:rPr>
              <a:t>University of </a:t>
            </a:r>
            <a:r>
              <a:rPr lang="en-GB" dirty="0" err="1">
                <a:solidFill>
                  <a:prstClr val="black"/>
                </a:solidFill>
              </a:rPr>
              <a:t>Basrah</a:t>
            </a:r>
            <a:r>
              <a:rPr lang="en-GB" dirty="0">
                <a:solidFill>
                  <a:prstClr val="black"/>
                </a:solidFill>
              </a:rPr>
              <a:t> </a:t>
            </a:r>
            <a:r>
              <a:rPr lang="en-GB" dirty="0" smtClean="0">
                <a:solidFill>
                  <a:prstClr val="black"/>
                </a:solidFill>
              </a:rPr>
              <a:t>–</a:t>
            </a:r>
            <a:r>
              <a:rPr lang="en-US" dirty="0" smtClean="0">
                <a:solidFill>
                  <a:prstClr val="black"/>
                </a:solidFill>
              </a:rPr>
              <a:t>College of Nursing</a:t>
            </a:r>
            <a:r>
              <a:rPr lang="en-GB" dirty="0" smtClean="0">
                <a:solidFill>
                  <a:prstClr val="black"/>
                </a:solidFill>
              </a:rPr>
              <a:t>– </a:t>
            </a:r>
            <a:r>
              <a:rPr lang="en-US" dirty="0" smtClean="0">
                <a:solidFill>
                  <a:prstClr val="black"/>
                </a:solidFill>
              </a:rPr>
              <a:t>Fundamentals of Nursing Department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470BEDE2-834B-4054-A0CF-92E47AC422C5}"/>
              </a:ext>
            </a:extLst>
          </p:cNvPr>
          <p:cNvSpPr/>
          <p:nvPr/>
        </p:nvSpPr>
        <p:spPr>
          <a:xfrm>
            <a:off x="1072243" y="697791"/>
            <a:ext cx="6053855" cy="823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36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0E8ECB0A-E871-49EA-AC3D-4935CA47D8CE}"/>
              </a:ext>
            </a:extLst>
          </p:cNvPr>
          <p:cNvSpPr/>
          <p:nvPr/>
        </p:nvSpPr>
        <p:spPr>
          <a:xfrm>
            <a:off x="1072243" y="1721842"/>
            <a:ext cx="10276676" cy="723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9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/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6E0DCB15-13AD-4BE1-A7D3-5D96B79C870C}"/>
              </a:ext>
            </a:extLst>
          </p:cNvPr>
          <p:cNvSpPr/>
          <p:nvPr/>
        </p:nvSpPr>
        <p:spPr>
          <a:xfrm>
            <a:off x="10005392" y="6244625"/>
            <a:ext cx="2061126" cy="501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black"/>
                </a:solidFill>
              </a:rPr>
              <a:t>15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3083609" y="250146"/>
            <a:ext cx="5957048" cy="65864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ea typeface="Calibri"/>
                <a:cs typeface="Arial"/>
              </a:rPr>
              <a:t>Blood Pressure</a:t>
            </a:r>
          </a:p>
        </p:txBody>
      </p:sp>
      <p:sp>
        <p:nvSpPr>
          <p:cNvPr id="6" name="Rectangle 5"/>
          <p:cNvSpPr/>
          <p:nvPr/>
        </p:nvSpPr>
        <p:spPr>
          <a:xfrm>
            <a:off x="978113" y="1534990"/>
            <a:ext cx="960472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latin typeface="Baskerville Old Face" pitchFamily="18" charset="0"/>
                <a:cs typeface="+mj-cs"/>
              </a:rPr>
              <a:t>Blood pressure </a:t>
            </a:r>
            <a:r>
              <a:rPr lang="en-US" sz="2400" dirty="0">
                <a:latin typeface="Baskerville Old Face" pitchFamily="18" charset="0"/>
                <a:cs typeface="+mj-cs"/>
              </a:rPr>
              <a:t>refers to the force of the moving </a:t>
            </a:r>
            <a:r>
              <a:rPr lang="en-US" sz="2400" dirty="0" smtClean="0">
                <a:latin typeface="Baskerville Old Face" pitchFamily="18" charset="0"/>
                <a:cs typeface="+mj-cs"/>
              </a:rPr>
              <a:t>blood against </a:t>
            </a:r>
            <a:r>
              <a:rPr lang="en-US" sz="2400" dirty="0">
                <a:latin typeface="Baskerville Old Face" pitchFamily="18" charset="0"/>
                <a:cs typeface="+mj-cs"/>
              </a:rPr>
              <a:t>arterial walls</a:t>
            </a:r>
            <a:r>
              <a:rPr lang="en-US" sz="2400" dirty="0" smtClean="0">
                <a:latin typeface="Baskerville Old Face" pitchFamily="18" charset="0"/>
                <a:cs typeface="+mj-cs"/>
              </a:rPr>
              <a:t>.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>
                <a:latin typeface="Baskerville Old Face" pitchFamily="18" charset="0"/>
                <a:cs typeface="+mj-cs"/>
              </a:rPr>
              <a:t>Maximum blood pressure is </a:t>
            </a:r>
            <a:r>
              <a:rPr lang="en-US" sz="2400" dirty="0" smtClean="0">
                <a:latin typeface="Baskerville Old Face" pitchFamily="18" charset="0"/>
                <a:cs typeface="+mj-cs"/>
              </a:rPr>
              <a:t>exerted on </a:t>
            </a:r>
            <a:r>
              <a:rPr lang="en-US" sz="2400" dirty="0">
                <a:latin typeface="Baskerville Old Face" pitchFamily="18" charset="0"/>
                <a:cs typeface="+mj-cs"/>
              </a:rPr>
              <a:t>the walls of arteries when the left ventricle of the </a:t>
            </a:r>
            <a:r>
              <a:rPr lang="en-US" sz="2400" dirty="0" smtClean="0">
                <a:latin typeface="Baskerville Old Face" pitchFamily="18" charset="0"/>
                <a:cs typeface="+mj-cs"/>
              </a:rPr>
              <a:t>heart contracts </a:t>
            </a:r>
            <a:r>
              <a:rPr lang="en-US" sz="2400" dirty="0">
                <a:latin typeface="Baskerville Old Face" pitchFamily="18" charset="0"/>
                <a:cs typeface="+mj-cs"/>
              </a:rPr>
              <a:t>and pushes blood through the aortic valve into </a:t>
            </a:r>
            <a:r>
              <a:rPr lang="en-US" sz="2400" dirty="0" smtClean="0">
                <a:latin typeface="Baskerville Old Face" pitchFamily="18" charset="0"/>
                <a:cs typeface="+mj-cs"/>
              </a:rPr>
              <a:t>the aorta </a:t>
            </a:r>
            <a:r>
              <a:rPr lang="en-US" sz="2400" dirty="0">
                <a:latin typeface="Baskerville Old Face" pitchFamily="18" charset="0"/>
                <a:cs typeface="+mj-cs"/>
              </a:rPr>
              <a:t>at the beginning of systole</a:t>
            </a:r>
            <a:r>
              <a:rPr lang="en-US" sz="2400" dirty="0" smtClean="0">
                <a:latin typeface="Baskerville Old Face" pitchFamily="18" charset="0"/>
                <a:cs typeface="+mj-cs"/>
              </a:rPr>
              <a:t>.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>
                <a:latin typeface="Baskerville Old Face" pitchFamily="18" charset="0"/>
                <a:cs typeface="+mj-cs"/>
              </a:rPr>
              <a:t>Blood pressure is measured in millimeters of </a:t>
            </a:r>
            <a:r>
              <a:rPr lang="en-US" sz="2400" dirty="0" smtClean="0">
                <a:latin typeface="Baskerville Old Face" pitchFamily="18" charset="0"/>
                <a:cs typeface="+mj-cs"/>
              </a:rPr>
              <a:t>mercury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Baskerville Old Face" pitchFamily="18" charset="0"/>
                <a:cs typeface="+mj-cs"/>
              </a:rPr>
              <a:t>(mm 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Baskerville Old Face" pitchFamily="18" charset="0"/>
                <a:cs typeface="+mj-cs"/>
              </a:rPr>
              <a:t>Hg)</a:t>
            </a:r>
            <a:endParaRPr lang="ar-IQ" sz="2400" b="1" dirty="0">
              <a:solidFill>
                <a:schemeClr val="accent1">
                  <a:lumMod val="75000"/>
                </a:schemeClr>
              </a:solidFill>
              <a:latin typeface="Baskerville Old Face" pitchFamily="18" charset="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277917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flipH="1">
            <a:off x="304800" y="6226789"/>
            <a:ext cx="11514667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55630FFC-AE15-4532-8B6D-FB47964DF21D}"/>
              </a:ext>
            </a:extLst>
          </p:cNvPr>
          <p:cNvSpPr/>
          <p:nvPr/>
        </p:nvSpPr>
        <p:spPr>
          <a:xfrm>
            <a:off x="304799" y="6293371"/>
            <a:ext cx="79084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dirty="0">
                <a:solidFill>
                  <a:prstClr val="black"/>
                </a:solidFill>
              </a:rPr>
              <a:t>University of </a:t>
            </a:r>
            <a:r>
              <a:rPr lang="en-GB" dirty="0" err="1">
                <a:solidFill>
                  <a:prstClr val="black"/>
                </a:solidFill>
              </a:rPr>
              <a:t>Basrah</a:t>
            </a:r>
            <a:r>
              <a:rPr lang="en-GB" dirty="0">
                <a:solidFill>
                  <a:prstClr val="black"/>
                </a:solidFill>
              </a:rPr>
              <a:t> </a:t>
            </a:r>
            <a:r>
              <a:rPr lang="en-GB" dirty="0" smtClean="0">
                <a:solidFill>
                  <a:prstClr val="black"/>
                </a:solidFill>
              </a:rPr>
              <a:t>–</a:t>
            </a:r>
            <a:r>
              <a:rPr lang="en-US" dirty="0" smtClean="0">
                <a:solidFill>
                  <a:prstClr val="black"/>
                </a:solidFill>
              </a:rPr>
              <a:t>College of Nursing</a:t>
            </a:r>
            <a:r>
              <a:rPr lang="en-GB" dirty="0" smtClean="0">
                <a:solidFill>
                  <a:prstClr val="black"/>
                </a:solidFill>
              </a:rPr>
              <a:t>– </a:t>
            </a:r>
            <a:r>
              <a:rPr lang="en-US" dirty="0" smtClean="0">
                <a:solidFill>
                  <a:prstClr val="black"/>
                </a:solidFill>
              </a:rPr>
              <a:t>Fundamentals of Nursing Department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470BEDE2-834B-4054-A0CF-92E47AC422C5}"/>
              </a:ext>
            </a:extLst>
          </p:cNvPr>
          <p:cNvSpPr/>
          <p:nvPr/>
        </p:nvSpPr>
        <p:spPr>
          <a:xfrm>
            <a:off x="1072243" y="697791"/>
            <a:ext cx="6053855" cy="823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36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0E8ECB0A-E871-49EA-AC3D-4935CA47D8CE}"/>
              </a:ext>
            </a:extLst>
          </p:cNvPr>
          <p:cNvSpPr/>
          <p:nvPr/>
        </p:nvSpPr>
        <p:spPr>
          <a:xfrm>
            <a:off x="1072243" y="1721842"/>
            <a:ext cx="10276676" cy="723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9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/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6E0DCB15-13AD-4BE1-A7D3-5D96B79C870C}"/>
              </a:ext>
            </a:extLst>
          </p:cNvPr>
          <p:cNvSpPr/>
          <p:nvPr/>
        </p:nvSpPr>
        <p:spPr>
          <a:xfrm>
            <a:off x="10005392" y="6244625"/>
            <a:ext cx="2061126" cy="501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black"/>
                </a:solidFill>
              </a:rPr>
              <a:t>16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739589" y="1177521"/>
            <a:ext cx="10179024" cy="34501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Font typeface="Wingdings" pitchFamily="2" charset="2"/>
              <a:buChar char="Ø"/>
            </a:pPr>
            <a:r>
              <a:rPr lang="en-US" sz="2400" dirty="0">
                <a:latin typeface="Times New Roman"/>
                <a:ea typeface="Calibri"/>
                <a:cs typeface="Arial"/>
              </a:rPr>
              <a:t>The </a:t>
            </a:r>
            <a:r>
              <a:rPr lang="en-US" sz="2400" dirty="0" smtClean="0">
                <a:latin typeface="Times New Roman"/>
                <a:ea typeface="Calibri"/>
                <a:cs typeface="Arial"/>
              </a:rPr>
              <a:t>highest pressure</a:t>
            </a:r>
            <a:r>
              <a:rPr lang="en-US" sz="2400" dirty="0">
                <a:latin typeface="Times New Roman"/>
                <a:ea typeface="Calibri"/>
                <a:cs typeface="Arial"/>
              </a:rPr>
              <a:t>, created during ventricular contraction, is the </a:t>
            </a:r>
            <a:r>
              <a:rPr lang="en-US" sz="2400" b="1" dirty="0" smtClean="0">
                <a:solidFill>
                  <a:srgbClr val="0070C0"/>
                </a:solidFill>
                <a:latin typeface="Times New Roman"/>
                <a:ea typeface="Calibri"/>
                <a:cs typeface="Arial"/>
              </a:rPr>
              <a:t>systolic pressure</a:t>
            </a:r>
            <a:r>
              <a:rPr lang="en-US" sz="2400" dirty="0" smtClean="0">
                <a:solidFill>
                  <a:srgbClr val="0070C0"/>
                </a:solidFill>
                <a:latin typeface="Times New Roman"/>
                <a:ea typeface="Calibri"/>
                <a:cs typeface="Arial"/>
              </a:rPr>
              <a:t>.</a:t>
            </a:r>
          </a:p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Font typeface="Wingdings" pitchFamily="2" charset="2"/>
              <a:buChar char="Ø"/>
            </a:pPr>
            <a:r>
              <a:rPr lang="en-US" sz="2400" dirty="0" smtClean="0">
                <a:latin typeface="Times New Roman"/>
                <a:ea typeface="Calibri"/>
                <a:cs typeface="Arial"/>
              </a:rPr>
              <a:t>When </a:t>
            </a:r>
            <a:r>
              <a:rPr lang="en-US" sz="2400" dirty="0">
                <a:latin typeface="Times New Roman"/>
                <a:ea typeface="Calibri"/>
                <a:cs typeface="Arial"/>
              </a:rPr>
              <a:t>the heart rests between beats </a:t>
            </a:r>
            <a:r>
              <a:rPr lang="en-US" sz="2400" dirty="0" smtClean="0">
                <a:latin typeface="Times New Roman"/>
                <a:ea typeface="Calibri"/>
                <a:cs typeface="Arial"/>
              </a:rPr>
              <a:t>during ventricular </a:t>
            </a:r>
            <a:r>
              <a:rPr lang="en-US" sz="2400" dirty="0">
                <a:latin typeface="Times New Roman"/>
                <a:ea typeface="Calibri"/>
                <a:cs typeface="Arial"/>
              </a:rPr>
              <a:t>diastole, the pressure drops. The lowest </a:t>
            </a:r>
            <a:r>
              <a:rPr lang="en-US" sz="2400" dirty="0" smtClean="0">
                <a:latin typeface="Times New Roman"/>
                <a:ea typeface="Calibri"/>
                <a:cs typeface="Arial"/>
              </a:rPr>
              <a:t>pressure present </a:t>
            </a:r>
            <a:r>
              <a:rPr lang="en-US" sz="2400" dirty="0">
                <a:latin typeface="Times New Roman"/>
                <a:ea typeface="Calibri"/>
                <a:cs typeface="Arial"/>
              </a:rPr>
              <a:t>on arterial walls at this time is the </a:t>
            </a:r>
            <a:r>
              <a:rPr lang="en-US" sz="2400" b="1" dirty="0">
                <a:solidFill>
                  <a:srgbClr val="0070C0"/>
                </a:solidFill>
                <a:latin typeface="Times New Roman"/>
                <a:ea typeface="Calibri"/>
                <a:cs typeface="Arial"/>
              </a:rPr>
              <a:t>diastolic pressure</a:t>
            </a:r>
            <a:r>
              <a:rPr lang="en-US" sz="2400" b="1" dirty="0" smtClean="0">
                <a:solidFill>
                  <a:srgbClr val="0070C0"/>
                </a:solidFill>
                <a:latin typeface="Times New Roman"/>
                <a:ea typeface="Calibri"/>
                <a:cs typeface="Arial"/>
              </a:rPr>
              <a:t>.</a:t>
            </a:r>
          </a:p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Font typeface="Wingdings" pitchFamily="2" charset="2"/>
              <a:buChar char="Ø"/>
            </a:pPr>
            <a:r>
              <a:rPr lang="en-US" sz="2400" dirty="0">
                <a:latin typeface="Baskerville Old Face" pitchFamily="18" charset="0"/>
                <a:ea typeface="Calibri"/>
                <a:cs typeface="Arial"/>
              </a:rPr>
              <a:t>The difference between the systolic and diastolic pressures </a:t>
            </a:r>
            <a:r>
              <a:rPr lang="en-US" sz="2400" dirty="0" smtClean="0">
                <a:latin typeface="Baskerville Old Face" pitchFamily="18" charset="0"/>
                <a:ea typeface="Calibri"/>
                <a:cs typeface="Arial"/>
              </a:rPr>
              <a:t>is called </a:t>
            </a:r>
            <a:r>
              <a:rPr lang="en-US" sz="2400" dirty="0">
                <a:latin typeface="Baskerville Old Face" pitchFamily="18" charset="0"/>
                <a:ea typeface="Calibri"/>
                <a:cs typeface="Arial"/>
              </a:rPr>
              <a:t>the </a:t>
            </a:r>
            <a:r>
              <a:rPr lang="en-US" sz="2400" b="1" dirty="0">
                <a:solidFill>
                  <a:srgbClr val="0070C0"/>
                </a:solidFill>
                <a:latin typeface="Baskerville Old Face" pitchFamily="18" charset="0"/>
                <a:ea typeface="Calibri"/>
                <a:cs typeface="Arial"/>
              </a:rPr>
              <a:t>pulse pressure.</a:t>
            </a:r>
          </a:p>
        </p:txBody>
      </p:sp>
    </p:spTree>
    <p:extLst>
      <p:ext uri="{BB962C8B-B14F-4D97-AF65-F5344CB8AC3E}">
        <p14:creationId xmlns:p14="http://schemas.microsoft.com/office/powerpoint/2010/main" val="1277917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flipH="1">
            <a:off x="304800" y="6226789"/>
            <a:ext cx="11514667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55630FFC-AE15-4532-8B6D-FB47964DF21D}"/>
              </a:ext>
            </a:extLst>
          </p:cNvPr>
          <p:cNvSpPr/>
          <p:nvPr/>
        </p:nvSpPr>
        <p:spPr>
          <a:xfrm>
            <a:off x="304799" y="6293371"/>
            <a:ext cx="79084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dirty="0">
                <a:solidFill>
                  <a:prstClr val="black"/>
                </a:solidFill>
              </a:rPr>
              <a:t>University of </a:t>
            </a:r>
            <a:r>
              <a:rPr lang="en-GB" dirty="0" err="1">
                <a:solidFill>
                  <a:prstClr val="black"/>
                </a:solidFill>
              </a:rPr>
              <a:t>Basrah</a:t>
            </a:r>
            <a:r>
              <a:rPr lang="en-GB" dirty="0">
                <a:solidFill>
                  <a:prstClr val="black"/>
                </a:solidFill>
              </a:rPr>
              <a:t> </a:t>
            </a:r>
            <a:r>
              <a:rPr lang="en-GB" dirty="0" smtClean="0">
                <a:solidFill>
                  <a:prstClr val="black"/>
                </a:solidFill>
              </a:rPr>
              <a:t>–</a:t>
            </a:r>
            <a:r>
              <a:rPr lang="en-US" dirty="0" smtClean="0">
                <a:solidFill>
                  <a:prstClr val="black"/>
                </a:solidFill>
              </a:rPr>
              <a:t>College of Nursing</a:t>
            </a:r>
            <a:r>
              <a:rPr lang="en-GB" dirty="0" smtClean="0">
                <a:solidFill>
                  <a:prstClr val="black"/>
                </a:solidFill>
              </a:rPr>
              <a:t>– </a:t>
            </a:r>
            <a:r>
              <a:rPr lang="en-US" dirty="0" smtClean="0">
                <a:solidFill>
                  <a:prstClr val="black"/>
                </a:solidFill>
              </a:rPr>
              <a:t>Fundamentals of Nursing Department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470BEDE2-834B-4054-A0CF-92E47AC422C5}"/>
              </a:ext>
            </a:extLst>
          </p:cNvPr>
          <p:cNvSpPr/>
          <p:nvPr/>
        </p:nvSpPr>
        <p:spPr>
          <a:xfrm>
            <a:off x="1072243" y="697791"/>
            <a:ext cx="6053855" cy="823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36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0E8ECB0A-E871-49EA-AC3D-4935CA47D8CE}"/>
              </a:ext>
            </a:extLst>
          </p:cNvPr>
          <p:cNvSpPr/>
          <p:nvPr/>
        </p:nvSpPr>
        <p:spPr>
          <a:xfrm>
            <a:off x="2272553" y="186803"/>
            <a:ext cx="8081682" cy="65864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Calibri"/>
                <a:cs typeface="Arial"/>
              </a:rPr>
              <a:t>Factors Affecting Blood Pressure</a:t>
            </a:r>
            <a:endParaRPr lang="en-US" sz="2800" dirty="0">
              <a:solidFill>
                <a:schemeClr val="accent1">
                  <a:lumMod val="75000"/>
                </a:schemeClr>
              </a:solidFill>
              <a:ea typeface="Calibri"/>
              <a:cs typeface="Arial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6E0DCB15-13AD-4BE1-A7D3-5D96B79C870C}"/>
              </a:ext>
            </a:extLst>
          </p:cNvPr>
          <p:cNvSpPr/>
          <p:nvPr/>
        </p:nvSpPr>
        <p:spPr>
          <a:xfrm>
            <a:off x="10005392" y="6244625"/>
            <a:ext cx="2061126" cy="501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black"/>
                </a:solidFill>
              </a:rPr>
              <a:t>17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321424" y="-2434143"/>
            <a:ext cx="58225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HelveticaLTStd-Bold"/>
              </a:rPr>
              <a:t>Age:</a:t>
            </a:r>
          </a:p>
          <a:p>
            <a:r>
              <a:rPr lang="en-US" b="1" dirty="0" smtClean="0">
                <a:latin typeface="HelveticaLTStd-Bold"/>
              </a:rPr>
              <a:t>Circadian rhythm</a:t>
            </a:r>
            <a:endParaRPr lang="ar-IQ" dirty="0">
              <a:latin typeface="HelveticaLTStd-Light-Identity-H"/>
            </a:endParaRPr>
          </a:p>
          <a:p>
            <a:r>
              <a:rPr lang="en-US" b="1" dirty="0" err="1" smtClean="0">
                <a:latin typeface="HelveticaLTStd-Bold"/>
              </a:rPr>
              <a:t>GenderFood</a:t>
            </a:r>
            <a:r>
              <a:rPr lang="en-US" b="1" dirty="0" smtClean="0">
                <a:latin typeface="HelveticaLTStd-Bold"/>
              </a:rPr>
              <a:t> intake:</a:t>
            </a:r>
          </a:p>
          <a:p>
            <a:r>
              <a:rPr lang="en-US" b="1" dirty="0" smtClean="0">
                <a:latin typeface="HelveticaLTStd-Bold"/>
              </a:rPr>
              <a:t>Exercise:</a:t>
            </a:r>
            <a:endParaRPr lang="ar-IQ" dirty="0"/>
          </a:p>
        </p:txBody>
      </p:sp>
      <p:sp>
        <p:nvSpPr>
          <p:cNvPr id="6" name="Rectangle 5"/>
          <p:cNvSpPr/>
          <p:nvPr/>
        </p:nvSpPr>
        <p:spPr>
          <a:xfrm>
            <a:off x="672353" y="1560960"/>
            <a:ext cx="5641042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latin typeface="Baskerville Old Face" pitchFamily="18" charset="0"/>
              </a:rPr>
              <a:t>Age.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latin typeface="Baskerville Old Face" pitchFamily="18" charset="0"/>
              </a:rPr>
              <a:t>Gender.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latin typeface="Baskerville Old Face" pitchFamily="18" charset="0"/>
              </a:rPr>
              <a:t>Circadian rhythm.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latin typeface="Baskerville Old Face" pitchFamily="18" charset="0"/>
              </a:rPr>
              <a:t>Exercise 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latin typeface="Baskerville Old Face" pitchFamily="18" charset="0"/>
              </a:rPr>
              <a:t>Weight.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latin typeface="Baskerville Old Face" pitchFamily="18" charset="0"/>
              </a:rPr>
              <a:t>Food intake.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latin typeface="Baskerville Old Face" pitchFamily="18" charset="0"/>
              </a:rPr>
              <a:t>Emotional status.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latin typeface="Baskerville Old Face" pitchFamily="18" charset="0"/>
              </a:rPr>
              <a:t>Body  position.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latin typeface="Baskerville Old Face" pitchFamily="18" charset="0"/>
              </a:rPr>
              <a:t>Race.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latin typeface="Baskerville Old Face" pitchFamily="18" charset="0"/>
              </a:rPr>
              <a:t>Medications . </a:t>
            </a:r>
          </a:p>
          <a:p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1277917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flipH="1">
            <a:off x="304800" y="6226789"/>
            <a:ext cx="11514667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55630FFC-AE15-4532-8B6D-FB47964DF21D}"/>
              </a:ext>
            </a:extLst>
          </p:cNvPr>
          <p:cNvSpPr/>
          <p:nvPr/>
        </p:nvSpPr>
        <p:spPr>
          <a:xfrm>
            <a:off x="304799" y="6293371"/>
            <a:ext cx="79084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dirty="0">
                <a:solidFill>
                  <a:prstClr val="black"/>
                </a:solidFill>
              </a:rPr>
              <a:t>University of </a:t>
            </a:r>
            <a:r>
              <a:rPr lang="en-GB" dirty="0" err="1">
                <a:solidFill>
                  <a:prstClr val="black"/>
                </a:solidFill>
              </a:rPr>
              <a:t>Basrah</a:t>
            </a:r>
            <a:r>
              <a:rPr lang="en-GB" dirty="0">
                <a:solidFill>
                  <a:prstClr val="black"/>
                </a:solidFill>
              </a:rPr>
              <a:t> </a:t>
            </a:r>
            <a:r>
              <a:rPr lang="en-GB" dirty="0" smtClean="0">
                <a:solidFill>
                  <a:prstClr val="black"/>
                </a:solidFill>
              </a:rPr>
              <a:t>–</a:t>
            </a:r>
            <a:r>
              <a:rPr lang="en-US" dirty="0" smtClean="0">
                <a:solidFill>
                  <a:prstClr val="black"/>
                </a:solidFill>
              </a:rPr>
              <a:t>College of Nursing</a:t>
            </a:r>
            <a:r>
              <a:rPr lang="en-GB" dirty="0" smtClean="0">
                <a:solidFill>
                  <a:prstClr val="black"/>
                </a:solidFill>
              </a:rPr>
              <a:t>– </a:t>
            </a:r>
            <a:r>
              <a:rPr lang="en-US" dirty="0" smtClean="0">
                <a:solidFill>
                  <a:prstClr val="black"/>
                </a:solidFill>
              </a:rPr>
              <a:t>Fundamentals of Nursing Department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470BEDE2-834B-4054-A0CF-92E47AC422C5}"/>
              </a:ext>
            </a:extLst>
          </p:cNvPr>
          <p:cNvSpPr/>
          <p:nvPr/>
        </p:nvSpPr>
        <p:spPr>
          <a:xfrm>
            <a:off x="1072243" y="697791"/>
            <a:ext cx="6053855" cy="823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36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0E8ECB0A-E871-49EA-AC3D-4935CA47D8CE}"/>
              </a:ext>
            </a:extLst>
          </p:cNvPr>
          <p:cNvSpPr/>
          <p:nvPr/>
        </p:nvSpPr>
        <p:spPr>
          <a:xfrm>
            <a:off x="1072243" y="1721842"/>
            <a:ext cx="10276676" cy="723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9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/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6E0DCB15-13AD-4BE1-A7D3-5D96B79C870C}"/>
              </a:ext>
            </a:extLst>
          </p:cNvPr>
          <p:cNvSpPr/>
          <p:nvPr/>
        </p:nvSpPr>
        <p:spPr>
          <a:xfrm>
            <a:off x="10005392" y="6244625"/>
            <a:ext cx="2061126" cy="501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black"/>
                </a:solidFill>
              </a:rPr>
              <a:t>18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3361765" y="294713"/>
            <a:ext cx="6643628" cy="117185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2800" b="1" dirty="0" smtClean="0">
                <a:latin typeface="Times New Roman"/>
                <a:ea typeface="Calibri"/>
                <a:cs typeface="Arial"/>
              </a:rPr>
              <a:t>Categories </a:t>
            </a:r>
            <a:r>
              <a:rPr lang="en-US" sz="2800" b="1" dirty="0">
                <a:latin typeface="Times New Roman"/>
                <a:ea typeface="Calibri"/>
                <a:cs typeface="Arial"/>
              </a:rPr>
              <a:t>For Blood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2800" b="1" dirty="0">
                <a:latin typeface="Times New Roman"/>
                <a:ea typeface="Calibri"/>
                <a:cs typeface="Arial"/>
              </a:rPr>
              <a:t>Pressure Levels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3016998"/>
              </p:ext>
            </p:extLst>
          </p:nvPr>
        </p:nvGraphicFramePr>
        <p:xfrm>
          <a:off x="304799" y="1721842"/>
          <a:ext cx="11044120" cy="427554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32014"/>
                <a:gridCol w="3606053"/>
                <a:gridCol w="3606053"/>
              </a:tblGrid>
              <a:tr h="71259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Blood Pressure Classifications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Systolic BP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Diastolic BP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71259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Normal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&lt;120 mmHg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&lt;80 mmHg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71259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  <a:effectLst/>
                        </a:rPr>
                        <a:t>Prehypertension 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  <a:effectLst/>
                        </a:rPr>
                        <a:t>120–139 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mmHg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  <a:effectLst/>
                        </a:rPr>
                        <a:t>80-89 mmHg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71259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  <a:effectLst/>
                        </a:rPr>
                        <a:t>High blood pressure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71259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Stage 1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  <a:effectLst/>
                        </a:rPr>
                        <a:t>140-159 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mmHg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  <a:effectLst/>
                        </a:rPr>
                        <a:t>90-99 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mmHg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71259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Stage 2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≥ 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  <a:effectLst/>
                        </a:rPr>
                        <a:t>160 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mmHg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≥ 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  <a:effectLst/>
                        </a:rPr>
                        <a:t>100 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mmHg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7917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flipH="1">
            <a:off x="304800" y="6226789"/>
            <a:ext cx="11514667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55630FFC-AE15-4532-8B6D-FB47964DF21D}"/>
              </a:ext>
            </a:extLst>
          </p:cNvPr>
          <p:cNvSpPr/>
          <p:nvPr/>
        </p:nvSpPr>
        <p:spPr>
          <a:xfrm>
            <a:off x="304799" y="6293371"/>
            <a:ext cx="79084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dirty="0">
                <a:solidFill>
                  <a:prstClr val="black"/>
                </a:solidFill>
              </a:rPr>
              <a:t>University of </a:t>
            </a:r>
            <a:r>
              <a:rPr lang="en-GB" dirty="0" err="1">
                <a:solidFill>
                  <a:prstClr val="black"/>
                </a:solidFill>
              </a:rPr>
              <a:t>Basrah</a:t>
            </a:r>
            <a:r>
              <a:rPr lang="en-GB" dirty="0">
                <a:solidFill>
                  <a:prstClr val="black"/>
                </a:solidFill>
              </a:rPr>
              <a:t> </a:t>
            </a:r>
            <a:r>
              <a:rPr lang="en-GB" dirty="0" smtClean="0">
                <a:solidFill>
                  <a:prstClr val="black"/>
                </a:solidFill>
              </a:rPr>
              <a:t>–</a:t>
            </a:r>
            <a:r>
              <a:rPr lang="en-US" dirty="0" smtClean="0">
                <a:solidFill>
                  <a:prstClr val="black"/>
                </a:solidFill>
              </a:rPr>
              <a:t>College of Nursing</a:t>
            </a:r>
            <a:r>
              <a:rPr lang="en-GB" dirty="0" smtClean="0">
                <a:solidFill>
                  <a:prstClr val="black"/>
                </a:solidFill>
              </a:rPr>
              <a:t>– </a:t>
            </a:r>
            <a:r>
              <a:rPr lang="en-US" dirty="0" smtClean="0">
                <a:solidFill>
                  <a:prstClr val="black"/>
                </a:solidFill>
              </a:rPr>
              <a:t>Fundamentals of Nursing Department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470BEDE2-834B-4054-A0CF-92E47AC422C5}"/>
              </a:ext>
            </a:extLst>
          </p:cNvPr>
          <p:cNvSpPr/>
          <p:nvPr/>
        </p:nvSpPr>
        <p:spPr>
          <a:xfrm>
            <a:off x="2551419" y="657243"/>
            <a:ext cx="6053855" cy="823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36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0E8ECB0A-E871-49EA-AC3D-4935CA47D8CE}"/>
              </a:ext>
            </a:extLst>
          </p:cNvPr>
          <p:cNvSpPr/>
          <p:nvPr/>
        </p:nvSpPr>
        <p:spPr>
          <a:xfrm>
            <a:off x="1204223" y="1026868"/>
            <a:ext cx="10276676" cy="723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9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/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6E0DCB15-13AD-4BE1-A7D3-5D96B79C870C}"/>
              </a:ext>
            </a:extLst>
          </p:cNvPr>
          <p:cNvSpPr/>
          <p:nvPr/>
        </p:nvSpPr>
        <p:spPr>
          <a:xfrm>
            <a:off x="10005392" y="6244625"/>
            <a:ext cx="2061126" cy="501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black"/>
                </a:solidFill>
              </a:rPr>
              <a:t>19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26141" y="657244"/>
            <a:ext cx="980290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b="1" dirty="0" smtClean="0">
                <a:solidFill>
                  <a:srgbClr val="006EB8"/>
                </a:solidFill>
                <a:latin typeface="Baskerville Old Face" pitchFamily="18" charset="0"/>
              </a:rPr>
              <a:t>Hypertension</a:t>
            </a:r>
            <a:r>
              <a:rPr lang="en-US" sz="2400" dirty="0" smtClean="0">
                <a:solidFill>
                  <a:srgbClr val="000000"/>
                </a:solidFill>
                <a:latin typeface="Baskerville Old Face" pitchFamily="18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Baskerville Old Face" pitchFamily="18" charset="0"/>
              </a:rPr>
              <a:t>is made when the systolic </a:t>
            </a:r>
            <a:r>
              <a:rPr lang="en-US" sz="2400" dirty="0" smtClean="0">
                <a:solidFill>
                  <a:srgbClr val="000000"/>
                </a:solidFill>
                <a:latin typeface="Baskerville Old Face" pitchFamily="18" charset="0"/>
              </a:rPr>
              <a:t>pressure is </a:t>
            </a:r>
            <a:r>
              <a:rPr lang="en-US" sz="2400" dirty="0">
                <a:solidFill>
                  <a:srgbClr val="000000"/>
                </a:solidFill>
                <a:latin typeface="Baskerville Old Face" pitchFamily="18" charset="0"/>
              </a:rPr>
              <a:t>140 mm Hg or higher or the diastolic pressure </a:t>
            </a:r>
            <a:r>
              <a:rPr lang="en-US" sz="2400" dirty="0" smtClean="0">
                <a:solidFill>
                  <a:srgbClr val="000000"/>
                </a:solidFill>
                <a:latin typeface="Baskerville Old Face" pitchFamily="18" charset="0"/>
              </a:rPr>
              <a:t>is 90 </a:t>
            </a:r>
            <a:r>
              <a:rPr lang="en-US" sz="2400" dirty="0">
                <a:solidFill>
                  <a:srgbClr val="000000"/>
                </a:solidFill>
                <a:latin typeface="Baskerville Old Face" pitchFamily="18" charset="0"/>
              </a:rPr>
              <a:t>mm Hg or higher</a:t>
            </a:r>
            <a:r>
              <a:rPr lang="en-US" sz="2400" dirty="0" smtClean="0">
                <a:solidFill>
                  <a:srgbClr val="000000"/>
                </a:solidFill>
                <a:latin typeface="Baskerville Old Face" pitchFamily="18" charset="0"/>
              </a:rPr>
              <a:t>.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b="1" dirty="0">
                <a:solidFill>
                  <a:srgbClr val="0070C0"/>
                </a:solidFill>
                <a:latin typeface="Baskerville Old Face" pitchFamily="18" charset="0"/>
              </a:rPr>
              <a:t>Hypotension</a:t>
            </a:r>
            <a:r>
              <a:rPr lang="en-US" sz="2400" dirty="0">
                <a:solidFill>
                  <a:srgbClr val="0070C0"/>
                </a:solidFill>
                <a:latin typeface="Baskerville Old Face" pitchFamily="18" charset="0"/>
              </a:rPr>
              <a:t> </a:t>
            </a:r>
            <a:r>
              <a:rPr lang="en-US" sz="2400" dirty="0">
                <a:latin typeface="Baskerville Old Face" pitchFamily="18" charset="0"/>
              </a:rPr>
              <a:t>is below-normal blood pressure. A </a:t>
            </a:r>
            <a:r>
              <a:rPr lang="en-US" sz="2400" dirty="0" smtClean="0">
                <a:latin typeface="Baskerville Old Face" pitchFamily="18" charset="0"/>
              </a:rPr>
              <a:t>consistently low </a:t>
            </a:r>
            <a:r>
              <a:rPr lang="en-US" sz="2400" dirty="0">
                <a:latin typeface="Baskerville Old Face" pitchFamily="18" charset="0"/>
              </a:rPr>
              <a:t>blood pressure (e.g., a systolic reading of 90–115 mm Hg</a:t>
            </a:r>
            <a:r>
              <a:rPr lang="en-US" sz="2400" dirty="0" smtClean="0">
                <a:latin typeface="Baskerville Old Face" pitchFamily="18" charset="0"/>
              </a:rPr>
              <a:t>).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b="1" dirty="0">
                <a:solidFill>
                  <a:srgbClr val="0070C0"/>
                </a:solidFill>
                <a:latin typeface="Baskerville Old Face" pitchFamily="18" charset="0"/>
              </a:rPr>
              <a:t>Orthostatic hypotension (postural hypotension)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Baskerville Old Face" pitchFamily="18" charset="0"/>
              </a:rPr>
              <a:t> </a:t>
            </a:r>
            <a:r>
              <a:rPr lang="en-US" sz="2400" dirty="0">
                <a:latin typeface="Baskerville Old Face" pitchFamily="18" charset="0"/>
              </a:rPr>
              <a:t>is </a:t>
            </a:r>
            <a:r>
              <a:rPr lang="en-US" sz="2400" dirty="0" smtClean="0">
                <a:latin typeface="Baskerville Old Face" pitchFamily="18" charset="0"/>
              </a:rPr>
              <a:t>a decrease </a:t>
            </a:r>
            <a:r>
              <a:rPr lang="en-US" sz="2400" dirty="0">
                <a:latin typeface="Baskerville Old Face" pitchFamily="18" charset="0"/>
              </a:rPr>
              <a:t>in systolic blood pressure of 20 mm Hg or a </a:t>
            </a:r>
            <a:r>
              <a:rPr lang="en-US" sz="2400" dirty="0" smtClean="0">
                <a:latin typeface="Baskerville Old Face" pitchFamily="18" charset="0"/>
              </a:rPr>
              <a:t>decrease in </a:t>
            </a:r>
            <a:r>
              <a:rPr lang="en-US" sz="2400" dirty="0">
                <a:latin typeface="Baskerville Old Face" pitchFamily="18" charset="0"/>
              </a:rPr>
              <a:t>diastolic blood pressure of 10 mm Hg within 3 </a:t>
            </a:r>
            <a:r>
              <a:rPr lang="en-US" sz="2400" dirty="0" smtClean="0">
                <a:latin typeface="Baskerville Old Face" pitchFamily="18" charset="0"/>
              </a:rPr>
              <a:t>minutes of </a:t>
            </a:r>
            <a:r>
              <a:rPr lang="en-US" sz="2400" dirty="0">
                <a:latin typeface="Baskerville Old Face" pitchFamily="18" charset="0"/>
              </a:rPr>
              <a:t>standing when compared with blood pressure from </a:t>
            </a:r>
            <a:r>
              <a:rPr lang="en-US" sz="2400" dirty="0" smtClean="0">
                <a:latin typeface="Baskerville Old Face" pitchFamily="18" charset="0"/>
              </a:rPr>
              <a:t>the sitting </a:t>
            </a:r>
            <a:r>
              <a:rPr lang="en-US" sz="2400" dirty="0">
                <a:latin typeface="Baskerville Old Face" pitchFamily="18" charset="0"/>
              </a:rPr>
              <a:t>or supine </a:t>
            </a:r>
            <a:r>
              <a:rPr lang="en-US" sz="2400" dirty="0" smtClean="0">
                <a:latin typeface="Baskerville Old Face" pitchFamily="18" charset="0"/>
              </a:rPr>
              <a:t>position.</a:t>
            </a:r>
            <a:endParaRPr lang="ar-IQ" sz="2400" dirty="0">
              <a:latin typeface="Baskerville Old Fac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7917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flipH="1">
            <a:off x="304800" y="6226789"/>
            <a:ext cx="11514667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55630FFC-AE15-4532-8B6D-FB47964DF21D}"/>
              </a:ext>
            </a:extLst>
          </p:cNvPr>
          <p:cNvSpPr/>
          <p:nvPr/>
        </p:nvSpPr>
        <p:spPr>
          <a:xfrm>
            <a:off x="304799" y="6293371"/>
            <a:ext cx="79084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dirty="0"/>
              <a:t>University of </a:t>
            </a:r>
            <a:r>
              <a:rPr lang="en-GB" dirty="0" err="1"/>
              <a:t>Basrah</a:t>
            </a:r>
            <a:r>
              <a:rPr lang="en-GB" dirty="0"/>
              <a:t> </a:t>
            </a:r>
            <a:r>
              <a:rPr lang="en-GB" dirty="0" smtClean="0"/>
              <a:t>–</a:t>
            </a:r>
            <a:r>
              <a:rPr lang="en-US" dirty="0" smtClean="0"/>
              <a:t>College of Nursing</a:t>
            </a:r>
            <a:r>
              <a:rPr lang="en-GB" dirty="0" smtClean="0"/>
              <a:t>– </a:t>
            </a:r>
            <a:r>
              <a:rPr lang="en-US" dirty="0" smtClean="0"/>
              <a:t>Fundamentals of Nursing Department</a:t>
            </a:r>
            <a:endParaRPr lang="en-GB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470BEDE2-834B-4054-A0CF-92E47AC422C5}"/>
              </a:ext>
            </a:extLst>
          </p:cNvPr>
          <p:cNvSpPr/>
          <p:nvPr/>
        </p:nvSpPr>
        <p:spPr>
          <a:xfrm>
            <a:off x="304799" y="1265766"/>
            <a:ext cx="10883154" cy="39703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Vital signs are a person’s temperature, pulse, 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respiration, and 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blood 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pressure.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Pain, often 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included as the fifth vital 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sign.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Pulse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oximetry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the noninvasive measurement of 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arterial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oxyhemoglobin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saturation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is also often included 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with the 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measurement of vital signs in hospitalized 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patients.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The health status of a 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person is 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reflected in these indicators of body functions, 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regulated through 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homeostatic mechanisms, and falling within 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certain normal 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ranges. A change in vital signs might indicate 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a change 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in health.</a:t>
            </a:r>
            <a:endParaRPr lang="en-US" sz="24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0E8ECB0A-E871-49EA-AC3D-4935CA47D8CE}"/>
              </a:ext>
            </a:extLst>
          </p:cNvPr>
          <p:cNvSpPr/>
          <p:nvPr/>
        </p:nvSpPr>
        <p:spPr>
          <a:xfrm>
            <a:off x="1072243" y="1721842"/>
            <a:ext cx="10276676" cy="723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9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/>
            <a:endParaRPr lang="en-US" sz="32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6E0DCB15-13AD-4BE1-A7D3-5D96B79C870C}"/>
              </a:ext>
            </a:extLst>
          </p:cNvPr>
          <p:cNvSpPr/>
          <p:nvPr/>
        </p:nvSpPr>
        <p:spPr>
          <a:xfrm>
            <a:off x="10005392" y="6244625"/>
            <a:ext cx="2061126" cy="501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5" name="Rectangle 4"/>
          <p:cNvSpPr/>
          <p:nvPr/>
        </p:nvSpPr>
        <p:spPr>
          <a:xfrm>
            <a:off x="3684494" y="326322"/>
            <a:ext cx="3536577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Baskerville Old Face" pitchFamily="18" charset="0"/>
              </a:rPr>
              <a:t>Vital Signs </a:t>
            </a:r>
            <a:endParaRPr lang="ar-IQ" sz="3200" b="1" dirty="0">
              <a:solidFill>
                <a:schemeClr val="tx1"/>
              </a:solidFill>
              <a:latin typeface="Baskerville Old Fac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8640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flipH="1">
            <a:off x="304800" y="6226789"/>
            <a:ext cx="11514667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55630FFC-AE15-4532-8B6D-FB47964DF21D}"/>
              </a:ext>
            </a:extLst>
          </p:cNvPr>
          <p:cNvSpPr/>
          <p:nvPr/>
        </p:nvSpPr>
        <p:spPr>
          <a:xfrm>
            <a:off x="304799" y="6293371"/>
            <a:ext cx="79084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dirty="0">
                <a:solidFill>
                  <a:prstClr val="black"/>
                </a:solidFill>
              </a:rPr>
              <a:t>University of </a:t>
            </a:r>
            <a:r>
              <a:rPr lang="en-GB" dirty="0" err="1">
                <a:solidFill>
                  <a:prstClr val="black"/>
                </a:solidFill>
              </a:rPr>
              <a:t>Basrah</a:t>
            </a:r>
            <a:r>
              <a:rPr lang="en-GB" dirty="0">
                <a:solidFill>
                  <a:prstClr val="black"/>
                </a:solidFill>
              </a:rPr>
              <a:t> </a:t>
            </a:r>
            <a:r>
              <a:rPr lang="en-GB" dirty="0" smtClean="0">
                <a:solidFill>
                  <a:prstClr val="black"/>
                </a:solidFill>
              </a:rPr>
              <a:t>–</a:t>
            </a:r>
            <a:r>
              <a:rPr lang="en-US" dirty="0" smtClean="0">
                <a:solidFill>
                  <a:prstClr val="black"/>
                </a:solidFill>
              </a:rPr>
              <a:t>College of Nursing</a:t>
            </a:r>
            <a:r>
              <a:rPr lang="en-GB" dirty="0" smtClean="0">
                <a:solidFill>
                  <a:prstClr val="black"/>
                </a:solidFill>
              </a:rPr>
              <a:t>– </a:t>
            </a:r>
            <a:r>
              <a:rPr lang="en-US" dirty="0" smtClean="0">
                <a:solidFill>
                  <a:prstClr val="black"/>
                </a:solidFill>
              </a:rPr>
              <a:t>Fundamentals of Nursing Department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470BEDE2-834B-4054-A0CF-92E47AC422C5}"/>
              </a:ext>
            </a:extLst>
          </p:cNvPr>
          <p:cNvSpPr/>
          <p:nvPr/>
        </p:nvSpPr>
        <p:spPr>
          <a:xfrm>
            <a:off x="1072243" y="697791"/>
            <a:ext cx="6053855" cy="823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36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0E8ECB0A-E871-49EA-AC3D-4935CA47D8CE}"/>
              </a:ext>
            </a:extLst>
          </p:cNvPr>
          <p:cNvSpPr/>
          <p:nvPr/>
        </p:nvSpPr>
        <p:spPr>
          <a:xfrm>
            <a:off x="1072243" y="1721842"/>
            <a:ext cx="10276676" cy="723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9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/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6E0DCB15-13AD-4BE1-A7D3-5D96B79C870C}"/>
              </a:ext>
            </a:extLst>
          </p:cNvPr>
          <p:cNvSpPr/>
          <p:nvPr/>
        </p:nvSpPr>
        <p:spPr>
          <a:xfrm>
            <a:off x="10005392" y="6244625"/>
            <a:ext cx="2061126" cy="501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black"/>
                </a:solidFill>
              </a:rPr>
              <a:t>20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93376" y="697792"/>
            <a:ext cx="10421471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smtClean="0">
                <a:latin typeface="Baskerville Old Face" pitchFamily="18" charset="0"/>
              </a:rPr>
              <a:t>It results </a:t>
            </a:r>
            <a:r>
              <a:rPr lang="en-US" sz="2000" dirty="0">
                <a:latin typeface="Baskerville Old Face" pitchFamily="18" charset="0"/>
              </a:rPr>
              <a:t>from an inadequate physiologic response to </a:t>
            </a:r>
            <a:r>
              <a:rPr lang="en-US" sz="2000" dirty="0" smtClean="0">
                <a:latin typeface="Baskerville Old Face" pitchFamily="18" charset="0"/>
              </a:rPr>
              <a:t>postural (positional</a:t>
            </a:r>
            <a:r>
              <a:rPr lang="en-US" sz="2000" dirty="0">
                <a:latin typeface="Baskerville Old Face" pitchFamily="18" charset="0"/>
              </a:rPr>
              <a:t>) changes in blood pressure. Orthostatic </a:t>
            </a:r>
            <a:r>
              <a:rPr lang="en-US" sz="2000" dirty="0" smtClean="0">
                <a:latin typeface="Baskerville Old Face" pitchFamily="18" charset="0"/>
              </a:rPr>
              <a:t>hypotension may </a:t>
            </a:r>
            <a:r>
              <a:rPr lang="en-US" sz="2000" dirty="0">
                <a:latin typeface="Baskerville Old Face" pitchFamily="18" charset="0"/>
              </a:rPr>
              <a:t>be acute or chronic, as well as symptomatic </a:t>
            </a:r>
            <a:r>
              <a:rPr lang="en-US" sz="2000" dirty="0" smtClean="0">
                <a:latin typeface="Baskerville Old Face" pitchFamily="18" charset="0"/>
              </a:rPr>
              <a:t>or asymptomatic .</a:t>
            </a:r>
          </a:p>
          <a:p>
            <a:pPr>
              <a:lnSpc>
                <a:spcPct val="150000"/>
              </a:lnSpc>
            </a:pPr>
            <a:r>
              <a:rPr lang="en-US" sz="2000" b="1" dirty="0" smtClean="0">
                <a:latin typeface="Baskerville Old Face" pitchFamily="18" charset="0"/>
              </a:rPr>
              <a:t>It </a:t>
            </a:r>
            <a:r>
              <a:rPr lang="en-US" sz="2000" b="1" dirty="0">
                <a:latin typeface="Baskerville Old Face" pitchFamily="18" charset="0"/>
              </a:rPr>
              <a:t>is </a:t>
            </a:r>
            <a:r>
              <a:rPr lang="en-US" sz="2000" b="1" dirty="0" smtClean="0">
                <a:latin typeface="Baskerville Old Face" pitchFamily="18" charset="0"/>
              </a:rPr>
              <a:t>associated with: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000" dirty="0" smtClean="0">
                <a:latin typeface="Baskerville Old Face" pitchFamily="18" charset="0"/>
              </a:rPr>
              <a:t>Dizziness  .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000" dirty="0" smtClean="0">
                <a:latin typeface="Baskerville Old Face" pitchFamily="18" charset="0"/>
              </a:rPr>
              <a:t>Lightheadedness.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000" dirty="0" smtClean="0">
                <a:latin typeface="Baskerville Old Face" pitchFamily="18" charset="0"/>
              </a:rPr>
              <a:t> Blurred vision.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000" dirty="0" smtClean="0">
                <a:latin typeface="Baskerville Old Face" pitchFamily="18" charset="0"/>
              </a:rPr>
              <a:t>Weakness .</a:t>
            </a:r>
            <a:endParaRPr lang="en-US" sz="2000" dirty="0">
              <a:latin typeface="Baskerville Old Face" pitchFamily="18" charset="0"/>
            </a:endParaRP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000" dirty="0" smtClean="0">
                <a:latin typeface="Baskerville Old Face" pitchFamily="18" charset="0"/>
              </a:rPr>
              <a:t>Fatigue.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000" dirty="0" smtClean="0">
                <a:latin typeface="Baskerville Old Face" pitchFamily="18" charset="0"/>
              </a:rPr>
              <a:t> Nausea.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000" dirty="0" smtClean="0">
                <a:latin typeface="Baskerville Old Face" pitchFamily="18" charset="0"/>
              </a:rPr>
              <a:t> Palpitations.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000" dirty="0" smtClean="0">
                <a:latin typeface="Baskerville Old Face" pitchFamily="18" charset="0"/>
              </a:rPr>
              <a:t>Headache</a:t>
            </a:r>
            <a:r>
              <a:rPr lang="en-US" sz="2000" dirty="0">
                <a:latin typeface="Baskerville Old Face" pitchFamily="18" charset="0"/>
              </a:rPr>
              <a:t>.</a:t>
            </a:r>
            <a:endParaRPr lang="ar-IQ" sz="2000" dirty="0">
              <a:latin typeface="Baskerville Old Fac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7917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flipH="1">
            <a:off x="304800" y="6226789"/>
            <a:ext cx="11514667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55630FFC-AE15-4532-8B6D-FB47964DF21D}"/>
              </a:ext>
            </a:extLst>
          </p:cNvPr>
          <p:cNvSpPr/>
          <p:nvPr/>
        </p:nvSpPr>
        <p:spPr>
          <a:xfrm>
            <a:off x="304799" y="6293371"/>
            <a:ext cx="79084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dirty="0">
                <a:solidFill>
                  <a:prstClr val="black"/>
                </a:solidFill>
              </a:rPr>
              <a:t>University of </a:t>
            </a:r>
            <a:r>
              <a:rPr lang="en-GB" dirty="0" err="1">
                <a:solidFill>
                  <a:prstClr val="black"/>
                </a:solidFill>
              </a:rPr>
              <a:t>Basrah</a:t>
            </a:r>
            <a:r>
              <a:rPr lang="en-GB" dirty="0">
                <a:solidFill>
                  <a:prstClr val="black"/>
                </a:solidFill>
              </a:rPr>
              <a:t> </a:t>
            </a:r>
            <a:r>
              <a:rPr lang="en-GB" dirty="0" smtClean="0">
                <a:solidFill>
                  <a:prstClr val="black"/>
                </a:solidFill>
              </a:rPr>
              <a:t>–</a:t>
            </a:r>
            <a:r>
              <a:rPr lang="en-US" dirty="0" smtClean="0">
                <a:solidFill>
                  <a:prstClr val="black"/>
                </a:solidFill>
              </a:rPr>
              <a:t>College of Nursing</a:t>
            </a:r>
            <a:r>
              <a:rPr lang="en-GB" dirty="0" smtClean="0">
                <a:solidFill>
                  <a:prstClr val="black"/>
                </a:solidFill>
              </a:rPr>
              <a:t>– </a:t>
            </a:r>
            <a:r>
              <a:rPr lang="en-US" dirty="0" smtClean="0">
                <a:solidFill>
                  <a:prstClr val="black"/>
                </a:solidFill>
              </a:rPr>
              <a:t>Fundamentals of Nursing Department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470BEDE2-834B-4054-A0CF-92E47AC422C5}"/>
              </a:ext>
            </a:extLst>
          </p:cNvPr>
          <p:cNvSpPr/>
          <p:nvPr/>
        </p:nvSpPr>
        <p:spPr>
          <a:xfrm>
            <a:off x="1072243" y="697791"/>
            <a:ext cx="6053855" cy="823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36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0E8ECB0A-E871-49EA-AC3D-4935CA47D8CE}"/>
              </a:ext>
            </a:extLst>
          </p:cNvPr>
          <p:cNvSpPr/>
          <p:nvPr/>
        </p:nvSpPr>
        <p:spPr>
          <a:xfrm>
            <a:off x="4473819" y="2528666"/>
            <a:ext cx="243797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4400" b="1" dirty="0">
              <a:solidFill>
                <a:prstClr val="black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6E0DCB15-13AD-4BE1-A7D3-5D96B79C870C}"/>
              </a:ext>
            </a:extLst>
          </p:cNvPr>
          <p:cNvSpPr/>
          <p:nvPr/>
        </p:nvSpPr>
        <p:spPr>
          <a:xfrm>
            <a:off x="10005392" y="6244625"/>
            <a:ext cx="2061126" cy="501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black"/>
                </a:solidFill>
              </a:rPr>
              <a:t>21</a:t>
            </a: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754" y="201706"/>
            <a:ext cx="11375714" cy="5755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954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flipH="1">
            <a:off x="304800" y="6226789"/>
            <a:ext cx="11514667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55630FFC-AE15-4532-8B6D-FB47964DF21D}"/>
              </a:ext>
            </a:extLst>
          </p:cNvPr>
          <p:cNvSpPr/>
          <p:nvPr/>
        </p:nvSpPr>
        <p:spPr>
          <a:xfrm>
            <a:off x="304799" y="6293371"/>
            <a:ext cx="79084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dirty="0">
                <a:solidFill>
                  <a:prstClr val="black"/>
                </a:solidFill>
              </a:rPr>
              <a:t>University of </a:t>
            </a:r>
            <a:r>
              <a:rPr lang="en-GB" dirty="0" err="1">
                <a:solidFill>
                  <a:prstClr val="black"/>
                </a:solidFill>
              </a:rPr>
              <a:t>Basrah</a:t>
            </a:r>
            <a:r>
              <a:rPr lang="en-GB" dirty="0">
                <a:solidFill>
                  <a:prstClr val="black"/>
                </a:solidFill>
              </a:rPr>
              <a:t> </a:t>
            </a:r>
            <a:r>
              <a:rPr lang="en-GB" dirty="0" smtClean="0">
                <a:solidFill>
                  <a:prstClr val="black"/>
                </a:solidFill>
              </a:rPr>
              <a:t>–</a:t>
            </a:r>
            <a:r>
              <a:rPr lang="en-US" dirty="0" smtClean="0">
                <a:solidFill>
                  <a:prstClr val="black"/>
                </a:solidFill>
              </a:rPr>
              <a:t>College of Nursing</a:t>
            </a:r>
            <a:r>
              <a:rPr lang="en-GB" dirty="0" smtClean="0">
                <a:solidFill>
                  <a:prstClr val="black"/>
                </a:solidFill>
              </a:rPr>
              <a:t>– </a:t>
            </a:r>
            <a:r>
              <a:rPr lang="en-US" dirty="0" smtClean="0">
                <a:solidFill>
                  <a:prstClr val="black"/>
                </a:solidFill>
              </a:rPr>
              <a:t>Fundamentals of Nursing Department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470BEDE2-834B-4054-A0CF-92E47AC422C5}"/>
              </a:ext>
            </a:extLst>
          </p:cNvPr>
          <p:cNvSpPr/>
          <p:nvPr/>
        </p:nvSpPr>
        <p:spPr>
          <a:xfrm>
            <a:off x="1072243" y="697791"/>
            <a:ext cx="6053855" cy="823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36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0E8ECB0A-E871-49EA-AC3D-4935CA47D8CE}"/>
              </a:ext>
            </a:extLst>
          </p:cNvPr>
          <p:cNvSpPr/>
          <p:nvPr/>
        </p:nvSpPr>
        <p:spPr>
          <a:xfrm>
            <a:off x="699247" y="1318430"/>
            <a:ext cx="10501224" cy="11411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Calibri"/>
                <a:cs typeface="Arial"/>
              </a:rPr>
              <a:t>pulse</a:t>
            </a:r>
            <a:r>
              <a:rPr lang="en-US" sz="2400" b="1" dirty="0">
                <a:latin typeface="Times New Roman"/>
                <a:ea typeface="Calibri"/>
                <a:cs typeface="Arial"/>
              </a:rPr>
              <a:t> </a:t>
            </a:r>
            <a:r>
              <a:rPr lang="en-US" sz="2400" dirty="0">
                <a:latin typeface="Times New Roman"/>
                <a:ea typeface="Calibri"/>
                <a:cs typeface="Arial"/>
              </a:rPr>
              <a:t>is a throbbing sensation that can </a:t>
            </a:r>
            <a:r>
              <a:rPr lang="en-US" sz="2400" dirty="0" smtClean="0">
                <a:latin typeface="Times New Roman"/>
                <a:ea typeface="Calibri"/>
                <a:cs typeface="Arial"/>
              </a:rPr>
              <a:t>be palpated </a:t>
            </a:r>
            <a:r>
              <a:rPr lang="en-US" sz="2400" dirty="0">
                <a:latin typeface="Times New Roman"/>
                <a:ea typeface="Calibri"/>
                <a:cs typeface="Arial"/>
              </a:rPr>
              <a:t>over a peripheral artery, such as the radial </a:t>
            </a:r>
            <a:r>
              <a:rPr lang="en-US" sz="2400" dirty="0" smtClean="0">
                <a:latin typeface="Times New Roman"/>
                <a:ea typeface="Calibri"/>
                <a:cs typeface="Arial"/>
              </a:rPr>
              <a:t>artery or </a:t>
            </a:r>
            <a:r>
              <a:rPr lang="en-US" sz="2400" dirty="0">
                <a:latin typeface="Times New Roman"/>
                <a:ea typeface="Calibri"/>
                <a:cs typeface="Arial"/>
              </a:rPr>
              <a:t>the carotid artery.</a:t>
            </a:r>
            <a:r>
              <a:rPr lang="en-US" sz="2400" dirty="0" smtClean="0">
                <a:ea typeface="Calibri"/>
                <a:cs typeface="+mj-cs"/>
              </a:rPr>
              <a:t>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6E0DCB15-13AD-4BE1-A7D3-5D96B79C870C}"/>
              </a:ext>
            </a:extLst>
          </p:cNvPr>
          <p:cNvSpPr/>
          <p:nvPr/>
        </p:nvSpPr>
        <p:spPr>
          <a:xfrm>
            <a:off x="10005392" y="6244625"/>
            <a:ext cx="2061126" cy="501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black"/>
                </a:solidFill>
              </a:rPr>
              <a:t>3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3106271" y="443875"/>
            <a:ext cx="5540188" cy="7520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ea typeface="Calibri"/>
                <a:cs typeface="Arial"/>
              </a:rPr>
              <a:t>Pulse</a:t>
            </a:r>
            <a:endParaRPr lang="en-US" sz="3200" b="1" dirty="0">
              <a:solidFill>
                <a:schemeClr val="accent1">
                  <a:lumMod val="75000"/>
                </a:schemeClr>
              </a:solidFill>
              <a:ea typeface="Calibri"/>
              <a:cs typeface="Arial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9035" y="2689412"/>
            <a:ext cx="4974475" cy="33283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3658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flipH="1">
            <a:off x="304800" y="6226789"/>
            <a:ext cx="11514667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55630FFC-AE15-4532-8B6D-FB47964DF21D}"/>
              </a:ext>
            </a:extLst>
          </p:cNvPr>
          <p:cNvSpPr/>
          <p:nvPr/>
        </p:nvSpPr>
        <p:spPr>
          <a:xfrm>
            <a:off x="304799" y="6293371"/>
            <a:ext cx="79084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dirty="0">
                <a:solidFill>
                  <a:prstClr val="black"/>
                </a:solidFill>
              </a:rPr>
              <a:t>University of </a:t>
            </a:r>
            <a:r>
              <a:rPr lang="en-GB" dirty="0" err="1">
                <a:solidFill>
                  <a:prstClr val="black"/>
                </a:solidFill>
              </a:rPr>
              <a:t>Basrah</a:t>
            </a:r>
            <a:r>
              <a:rPr lang="en-GB" dirty="0">
                <a:solidFill>
                  <a:prstClr val="black"/>
                </a:solidFill>
              </a:rPr>
              <a:t> </a:t>
            </a:r>
            <a:r>
              <a:rPr lang="en-GB" dirty="0" smtClean="0">
                <a:solidFill>
                  <a:prstClr val="black"/>
                </a:solidFill>
              </a:rPr>
              <a:t>–</a:t>
            </a:r>
            <a:r>
              <a:rPr lang="en-US" dirty="0" smtClean="0">
                <a:solidFill>
                  <a:prstClr val="black"/>
                </a:solidFill>
              </a:rPr>
              <a:t>College of Nursing</a:t>
            </a:r>
            <a:r>
              <a:rPr lang="en-GB" dirty="0" smtClean="0">
                <a:solidFill>
                  <a:prstClr val="black"/>
                </a:solidFill>
              </a:rPr>
              <a:t>– </a:t>
            </a:r>
            <a:r>
              <a:rPr lang="en-US" dirty="0" smtClean="0">
                <a:solidFill>
                  <a:prstClr val="black"/>
                </a:solidFill>
              </a:rPr>
              <a:t>Fundamentals of Nursing Department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470BEDE2-834B-4054-A0CF-92E47AC422C5}"/>
              </a:ext>
            </a:extLst>
          </p:cNvPr>
          <p:cNvSpPr/>
          <p:nvPr/>
        </p:nvSpPr>
        <p:spPr>
          <a:xfrm>
            <a:off x="1072243" y="697791"/>
            <a:ext cx="6053855" cy="823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36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0E8ECB0A-E871-49EA-AC3D-4935CA47D8CE}"/>
              </a:ext>
            </a:extLst>
          </p:cNvPr>
          <p:cNvSpPr/>
          <p:nvPr/>
        </p:nvSpPr>
        <p:spPr>
          <a:xfrm>
            <a:off x="1072243" y="1721842"/>
            <a:ext cx="10276676" cy="723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9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/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6E0DCB15-13AD-4BE1-A7D3-5D96B79C870C}"/>
              </a:ext>
            </a:extLst>
          </p:cNvPr>
          <p:cNvSpPr/>
          <p:nvPr/>
        </p:nvSpPr>
        <p:spPr>
          <a:xfrm>
            <a:off x="10005392" y="6244625"/>
            <a:ext cx="2061126" cy="501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black"/>
                </a:solidFill>
              </a:rPr>
              <a:t>4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3267635" y="443875"/>
            <a:ext cx="5150224" cy="7520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Calibri"/>
                <a:cs typeface="Arial"/>
              </a:rPr>
              <a:t>Cardiac output </a:t>
            </a:r>
            <a:endParaRPr lang="en-US" sz="3200" dirty="0">
              <a:solidFill>
                <a:schemeClr val="accent1">
                  <a:lumMod val="75000"/>
                </a:schemeClr>
              </a:solidFill>
              <a:ea typeface="Calibri"/>
              <a:cs typeface="Arial"/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1493404" y="1402772"/>
            <a:ext cx="8511988" cy="44832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en-US" sz="2400" dirty="0">
                <a:latin typeface="Times New Roman"/>
                <a:ea typeface="Calibri"/>
                <a:cs typeface="Arial"/>
              </a:rPr>
              <a:t>Cardiac output is the volume of blood pumped into the </a:t>
            </a:r>
            <a:r>
              <a:rPr lang="en-US" sz="2400" dirty="0" smtClean="0">
                <a:latin typeface="Times New Roman"/>
                <a:ea typeface="Calibri"/>
                <a:cs typeface="Arial"/>
              </a:rPr>
              <a:t>arteries by </a:t>
            </a:r>
            <a:r>
              <a:rPr lang="en-US" sz="2400" dirty="0">
                <a:latin typeface="Times New Roman"/>
                <a:ea typeface="Calibri"/>
                <a:cs typeface="Arial"/>
              </a:rPr>
              <a:t>the heart and equals the result of the stroke volume (</a:t>
            </a:r>
            <a:r>
              <a:rPr lang="en-US" sz="2400" dirty="0" smtClean="0">
                <a:latin typeface="Times New Roman"/>
                <a:ea typeface="Calibri"/>
                <a:cs typeface="Arial"/>
              </a:rPr>
              <a:t>SV) times </a:t>
            </a:r>
            <a:r>
              <a:rPr lang="en-US" sz="2400" dirty="0">
                <a:latin typeface="Times New Roman"/>
                <a:ea typeface="Calibri"/>
                <a:cs typeface="Arial"/>
              </a:rPr>
              <a:t>the heart rate (HR) per minute</a:t>
            </a:r>
            <a:r>
              <a:rPr lang="en-US" sz="2400" dirty="0" smtClean="0">
                <a:latin typeface="Times New Roman"/>
                <a:ea typeface="Calibri"/>
                <a:cs typeface="Arial"/>
              </a:rPr>
              <a:t>.</a:t>
            </a: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en-US" sz="2400" b="1" dirty="0" smtClean="0">
                <a:latin typeface="Times New Roman"/>
                <a:ea typeface="Calibri"/>
                <a:cs typeface="Arial"/>
              </a:rPr>
              <a:t> 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Calibri"/>
                <a:cs typeface="Arial"/>
              </a:rPr>
              <a:t>For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ea typeface="Calibri"/>
                <a:cs typeface="Arial"/>
              </a:rPr>
              <a:t>example: </a:t>
            </a: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en-US" sz="2400" b="1" dirty="0" smtClean="0">
                <a:latin typeface="Times New Roman"/>
                <a:ea typeface="Calibri"/>
                <a:cs typeface="Arial"/>
              </a:rPr>
              <a:t>65 </a:t>
            </a:r>
            <a:r>
              <a:rPr lang="en-US" sz="2400" b="1" dirty="0">
                <a:latin typeface="Times New Roman"/>
                <a:ea typeface="Calibri"/>
                <a:cs typeface="Arial"/>
              </a:rPr>
              <a:t>mL </a:t>
            </a:r>
            <a:r>
              <a:rPr lang="en-US" sz="2400" b="1" dirty="0" smtClean="0">
                <a:latin typeface="Times New Roman"/>
                <a:ea typeface="Calibri"/>
                <a:cs typeface="Arial"/>
              </a:rPr>
              <a:t>* </a:t>
            </a:r>
            <a:r>
              <a:rPr lang="en-US" sz="2400" b="1" dirty="0">
                <a:latin typeface="Times New Roman"/>
                <a:ea typeface="Calibri"/>
                <a:cs typeface="Arial"/>
              </a:rPr>
              <a:t>70 </a:t>
            </a:r>
            <a:r>
              <a:rPr lang="en-US" sz="2400" b="1" dirty="0" smtClean="0">
                <a:latin typeface="Times New Roman"/>
                <a:ea typeface="Calibri"/>
                <a:cs typeface="Arial"/>
              </a:rPr>
              <a:t>beats per minute= 4.55 </a:t>
            </a:r>
            <a:r>
              <a:rPr lang="en-US" sz="2400" b="1" dirty="0">
                <a:latin typeface="Times New Roman"/>
                <a:ea typeface="Calibri"/>
                <a:cs typeface="Arial"/>
              </a:rPr>
              <a:t>L per minute. </a:t>
            </a:r>
            <a:endParaRPr lang="en-US" sz="2400" b="1" dirty="0" smtClean="0">
              <a:latin typeface="Times New Roman"/>
              <a:ea typeface="Calibri"/>
              <a:cs typeface="Arial"/>
            </a:endParaRPr>
          </a:p>
          <a:p>
            <a:pPr marL="342900" indent="-342900" algn="just">
              <a:lnSpc>
                <a:spcPct val="150000"/>
              </a:lnSpc>
              <a:spcAft>
                <a:spcPts val="1000"/>
              </a:spcAft>
              <a:buFont typeface="Wingdings" pitchFamily="2" charset="2"/>
              <a:buChar char="Ø"/>
            </a:pPr>
            <a:r>
              <a:rPr lang="en-US" sz="2400" dirty="0" smtClean="0">
                <a:latin typeface="Times New Roman"/>
                <a:ea typeface="Calibri"/>
                <a:cs typeface="Arial"/>
              </a:rPr>
              <a:t>When </a:t>
            </a:r>
            <a:r>
              <a:rPr lang="en-US" sz="2400" dirty="0">
                <a:latin typeface="Times New Roman"/>
                <a:ea typeface="Calibri"/>
                <a:cs typeface="Arial"/>
              </a:rPr>
              <a:t>an adult is resting, the </a:t>
            </a:r>
            <a:r>
              <a:rPr lang="en-US" sz="2400" dirty="0" smtClean="0">
                <a:latin typeface="Times New Roman"/>
                <a:ea typeface="Calibri"/>
                <a:cs typeface="Arial"/>
              </a:rPr>
              <a:t>heart pumps </a:t>
            </a:r>
            <a:r>
              <a:rPr lang="en-US" sz="2400" dirty="0">
                <a:latin typeface="Times New Roman"/>
                <a:ea typeface="Calibri"/>
                <a:cs typeface="Arial"/>
              </a:rPr>
              <a:t>about 5 liters of blood each minute.</a:t>
            </a:r>
            <a:endParaRPr lang="en-US" sz="1600" dirty="0"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77917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flipH="1">
            <a:off x="304800" y="6226789"/>
            <a:ext cx="11514667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55630FFC-AE15-4532-8B6D-FB47964DF21D}"/>
              </a:ext>
            </a:extLst>
          </p:cNvPr>
          <p:cNvSpPr/>
          <p:nvPr/>
        </p:nvSpPr>
        <p:spPr>
          <a:xfrm>
            <a:off x="304799" y="6293371"/>
            <a:ext cx="79084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dirty="0">
                <a:solidFill>
                  <a:prstClr val="black"/>
                </a:solidFill>
              </a:rPr>
              <a:t>University of </a:t>
            </a:r>
            <a:r>
              <a:rPr lang="en-GB" dirty="0" err="1">
                <a:solidFill>
                  <a:prstClr val="black"/>
                </a:solidFill>
              </a:rPr>
              <a:t>Basrah</a:t>
            </a:r>
            <a:r>
              <a:rPr lang="en-GB" dirty="0">
                <a:solidFill>
                  <a:prstClr val="black"/>
                </a:solidFill>
              </a:rPr>
              <a:t> </a:t>
            </a:r>
            <a:r>
              <a:rPr lang="en-GB" dirty="0" smtClean="0">
                <a:solidFill>
                  <a:prstClr val="black"/>
                </a:solidFill>
              </a:rPr>
              <a:t>–</a:t>
            </a:r>
            <a:r>
              <a:rPr lang="en-US" dirty="0" smtClean="0">
                <a:solidFill>
                  <a:prstClr val="black"/>
                </a:solidFill>
              </a:rPr>
              <a:t>College of Nursing</a:t>
            </a:r>
            <a:r>
              <a:rPr lang="en-GB" dirty="0" smtClean="0">
                <a:solidFill>
                  <a:prstClr val="black"/>
                </a:solidFill>
              </a:rPr>
              <a:t>– </a:t>
            </a:r>
            <a:r>
              <a:rPr lang="en-US" dirty="0" smtClean="0">
                <a:solidFill>
                  <a:prstClr val="black"/>
                </a:solidFill>
              </a:rPr>
              <a:t>Fundamentals of Nursing Department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470BEDE2-834B-4054-A0CF-92E47AC422C5}"/>
              </a:ext>
            </a:extLst>
          </p:cNvPr>
          <p:cNvSpPr/>
          <p:nvPr/>
        </p:nvSpPr>
        <p:spPr>
          <a:xfrm>
            <a:off x="2840027" y="497540"/>
            <a:ext cx="6301275" cy="74251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Calibri"/>
                <a:cs typeface="Arial"/>
              </a:rPr>
              <a:t>peripheral pulse </a:t>
            </a:r>
            <a:endParaRPr lang="en-US" sz="3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0E8ECB0A-E871-49EA-AC3D-4935CA47D8CE}"/>
              </a:ext>
            </a:extLst>
          </p:cNvPr>
          <p:cNvSpPr/>
          <p:nvPr/>
        </p:nvSpPr>
        <p:spPr>
          <a:xfrm>
            <a:off x="1072243" y="1721842"/>
            <a:ext cx="10276676" cy="723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9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/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6E0DCB15-13AD-4BE1-A7D3-5D96B79C870C}"/>
              </a:ext>
            </a:extLst>
          </p:cNvPr>
          <p:cNvSpPr/>
          <p:nvPr/>
        </p:nvSpPr>
        <p:spPr>
          <a:xfrm>
            <a:off x="10005392" y="6244625"/>
            <a:ext cx="2061126" cy="501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black"/>
                </a:solidFill>
              </a:rPr>
              <a:t>5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430306" y="1380372"/>
            <a:ext cx="11120718" cy="4426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en-US" sz="2000" b="1" dirty="0">
                <a:latin typeface="Times New Roman"/>
                <a:ea typeface="Calibri"/>
                <a:cs typeface="Arial"/>
              </a:rPr>
              <a:t>Peripheral pulses </a:t>
            </a:r>
            <a:r>
              <a:rPr lang="en-US" sz="2000" dirty="0">
                <a:latin typeface="Times New Roman"/>
                <a:ea typeface="Calibri"/>
                <a:cs typeface="Arial"/>
              </a:rPr>
              <a:t>are palpable </a:t>
            </a:r>
            <a:r>
              <a:rPr lang="en-US" sz="2000" dirty="0" smtClean="0">
                <a:latin typeface="Times New Roman"/>
                <a:ea typeface="Calibri"/>
                <a:cs typeface="Arial"/>
              </a:rPr>
              <a:t>when blood </a:t>
            </a:r>
            <a:r>
              <a:rPr lang="en-US" sz="2000" dirty="0">
                <a:latin typeface="Times New Roman"/>
                <a:ea typeface="Calibri"/>
                <a:cs typeface="Arial"/>
              </a:rPr>
              <a:t>is ejected as the left ventricle contracts and </a:t>
            </a:r>
            <a:r>
              <a:rPr lang="en-US" sz="2000" dirty="0" smtClean="0">
                <a:latin typeface="Times New Roman"/>
                <a:ea typeface="Calibri"/>
                <a:cs typeface="Arial"/>
              </a:rPr>
              <a:t>pumps blood </a:t>
            </a:r>
            <a:r>
              <a:rPr lang="en-US" sz="2000" dirty="0">
                <a:latin typeface="Times New Roman"/>
                <a:ea typeface="Calibri"/>
                <a:cs typeface="Arial"/>
              </a:rPr>
              <a:t>into the vascular system</a:t>
            </a:r>
            <a:r>
              <a:rPr lang="en-US" sz="2000" dirty="0" smtClean="0">
                <a:latin typeface="Times New Roman"/>
                <a:ea typeface="Calibri"/>
                <a:cs typeface="Arial"/>
              </a:rPr>
              <a:t>.</a:t>
            </a:r>
          </a:p>
          <a:p>
            <a:pPr marL="285750" indent="-285750" algn="just">
              <a:lnSpc>
                <a:spcPct val="150000"/>
              </a:lnSpc>
              <a:spcAft>
                <a:spcPts val="1000"/>
              </a:spcAft>
              <a:buFont typeface="Wingdings" pitchFamily="2" charset="2"/>
              <a:buChar char="Ø"/>
            </a:pPr>
            <a:r>
              <a:rPr lang="en-US" sz="2000" dirty="0">
                <a:latin typeface="Baskerville Old Face" pitchFamily="18" charset="0"/>
                <a:ea typeface="Calibri"/>
                <a:cs typeface="Arial"/>
              </a:rPr>
              <a:t>As the heart contracts </a:t>
            </a:r>
            <a:r>
              <a:rPr lang="en-US" sz="2000" dirty="0" smtClean="0">
                <a:latin typeface="Baskerville Old Face" pitchFamily="18" charset="0"/>
                <a:ea typeface="Calibri"/>
                <a:cs typeface="Arial"/>
              </a:rPr>
              <a:t>to eject </a:t>
            </a:r>
            <a:r>
              <a:rPr lang="en-US" sz="2000" dirty="0">
                <a:latin typeface="Baskerville Old Face" pitchFamily="18" charset="0"/>
                <a:ea typeface="Calibri"/>
                <a:cs typeface="Arial"/>
              </a:rPr>
              <a:t>blood into an already full aorta, smooth muscle in </a:t>
            </a:r>
            <a:r>
              <a:rPr lang="en-US" sz="2000" dirty="0" smtClean="0">
                <a:latin typeface="Baskerville Old Face" pitchFamily="18" charset="0"/>
                <a:ea typeface="Calibri"/>
                <a:cs typeface="Arial"/>
              </a:rPr>
              <a:t>the arteries </a:t>
            </a:r>
            <a:r>
              <a:rPr lang="en-US" sz="2000" dirty="0">
                <a:latin typeface="Baskerville Old Face" pitchFamily="18" charset="0"/>
                <a:ea typeface="Calibri"/>
                <a:cs typeface="Arial"/>
              </a:rPr>
              <a:t>expands to compensate for the increase in </a:t>
            </a:r>
            <a:r>
              <a:rPr lang="en-US" sz="2000" dirty="0" smtClean="0">
                <a:latin typeface="Baskerville Old Face" pitchFamily="18" charset="0"/>
                <a:ea typeface="Calibri"/>
                <a:cs typeface="Arial"/>
              </a:rPr>
              <a:t>pressure of </a:t>
            </a:r>
            <a:r>
              <a:rPr lang="en-US" sz="2000" dirty="0">
                <a:latin typeface="Baskerville Old Face" pitchFamily="18" charset="0"/>
                <a:ea typeface="Calibri"/>
                <a:cs typeface="Arial"/>
              </a:rPr>
              <a:t>the blood</a:t>
            </a:r>
            <a:r>
              <a:rPr lang="en-US" sz="2000" dirty="0" smtClean="0">
                <a:latin typeface="Baskerville Old Face" pitchFamily="18" charset="0"/>
                <a:ea typeface="Calibri"/>
                <a:cs typeface="Arial"/>
              </a:rPr>
              <a:t>.</a:t>
            </a:r>
          </a:p>
          <a:p>
            <a:pPr marL="342900" lvl="0" indent="-342900" algn="just">
              <a:lnSpc>
                <a:spcPct val="150000"/>
              </a:lnSpc>
              <a:spcAft>
                <a:spcPts val="1000"/>
              </a:spcAft>
              <a:buFont typeface="Wingdings" pitchFamily="2" charset="2"/>
              <a:buChar char="Ø"/>
            </a:pPr>
            <a:r>
              <a:rPr lang="en-US" sz="2000" b="1" dirty="0" smtClean="0">
                <a:solidFill>
                  <a:prstClr val="black"/>
                </a:solidFill>
                <a:latin typeface="Baskerville Old Face" pitchFamily="18" charset="0"/>
                <a:ea typeface="Calibri"/>
              </a:rPr>
              <a:t>Characteristics </a:t>
            </a:r>
            <a:r>
              <a:rPr lang="en-US" sz="2000" b="1" dirty="0">
                <a:solidFill>
                  <a:prstClr val="black"/>
                </a:solidFill>
                <a:latin typeface="Baskerville Old Face" pitchFamily="18" charset="0"/>
                <a:ea typeface="Calibri"/>
              </a:rPr>
              <a:t>of the peripheral pulse, including :</a:t>
            </a:r>
          </a:p>
          <a:p>
            <a:pPr marL="342900" lvl="0" indent="-342900" algn="just">
              <a:lnSpc>
                <a:spcPct val="150000"/>
              </a:lnSpc>
              <a:spcAft>
                <a:spcPts val="1000"/>
              </a:spcAft>
              <a:buFont typeface="Wingdings" pitchFamily="2" charset="2"/>
              <a:buChar char="v"/>
            </a:pPr>
            <a:r>
              <a:rPr lang="en-US" sz="2000" dirty="0">
                <a:solidFill>
                  <a:prstClr val="black"/>
                </a:solidFill>
                <a:latin typeface="Baskerville Old Face" pitchFamily="18" charset="0"/>
                <a:ea typeface="Calibri"/>
              </a:rPr>
              <a:t>Rate.</a:t>
            </a:r>
          </a:p>
          <a:p>
            <a:pPr marL="342900" lvl="0" indent="-342900" algn="just">
              <a:lnSpc>
                <a:spcPct val="150000"/>
              </a:lnSpc>
              <a:spcAft>
                <a:spcPts val="1000"/>
              </a:spcAft>
              <a:buFont typeface="Wingdings" pitchFamily="2" charset="2"/>
              <a:buChar char="v"/>
            </a:pPr>
            <a:r>
              <a:rPr lang="en-US" sz="2000" dirty="0">
                <a:solidFill>
                  <a:prstClr val="black"/>
                </a:solidFill>
                <a:latin typeface="Baskerville Old Face" pitchFamily="18" charset="0"/>
                <a:ea typeface="Calibri"/>
              </a:rPr>
              <a:t>Quality  (strong or weak).</a:t>
            </a:r>
          </a:p>
          <a:p>
            <a:pPr marL="342900" lvl="0" indent="-342900" algn="just">
              <a:lnSpc>
                <a:spcPct val="150000"/>
              </a:lnSpc>
              <a:spcAft>
                <a:spcPts val="1000"/>
              </a:spcAft>
              <a:buFont typeface="Wingdings" pitchFamily="2" charset="2"/>
              <a:buChar char="v"/>
            </a:pPr>
            <a:r>
              <a:rPr lang="en-US" sz="2000" dirty="0">
                <a:solidFill>
                  <a:prstClr val="black"/>
                </a:solidFill>
                <a:latin typeface="Baskerville Old Face" pitchFamily="18" charset="0"/>
                <a:ea typeface="Calibri"/>
              </a:rPr>
              <a:t>Rhythm , and volume of blood ejected with each heartbeat (also referred to as stroke volume).</a:t>
            </a:r>
          </a:p>
        </p:txBody>
      </p:sp>
    </p:spTree>
    <p:extLst>
      <p:ext uri="{BB962C8B-B14F-4D97-AF65-F5344CB8AC3E}">
        <p14:creationId xmlns:p14="http://schemas.microsoft.com/office/powerpoint/2010/main" val="1277917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flipH="1">
            <a:off x="304800" y="6226789"/>
            <a:ext cx="11514667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55630FFC-AE15-4532-8B6D-FB47964DF21D}"/>
              </a:ext>
            </a:extLst>
          </p:cNvPr>
          <p:cNvSpPr/>
          <p:nvPr/>
        </p:nvSpPr>
        <p:spPr>
          <a:xfrm>
            <a:off x="304799" y="6293371"/>
            <a:ext cx="79084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dirty="0">
                <a:solidFill>
                  <a:prstClr val="black"/>
                </a:solidFill>
              </a:rPr>
              <a:t>University of </a:t>
            </a:r>
            <a:r>
              <a:rPr lang="en-GB" dirty="0" err="1">
                <a:solidFill>
                  <a:prstClr val="black"/>
                </a:solidFill>
              </a:rPr>
              <a:t>Basrah</a:t>
            </a:r>
            <a:r>
              <a:rPr lang="en-GB" dirty="0">
                <a:solidFill>
                  <a:prstClr val="black"/>
                </a:solidFill>
              </a:rPr>
              <a:t> </a:t>
            </a:r>
            <a:r>
              <a:rPr lang="en-GB" dirty="0" smtClean="0">
                <a:solidFill>
                  <a:prstClr val="black"/>
                </a:solidFill>
              </a:rPr>
              <a:t>–</a:t>
            </a:r>
            <a:r>
              <a:rPr lang="en-US" dirty="0" smtClean="0">
                <a:solidFill>
                  <a:prstClr val="black"/>
                </a:solidFill>
              </a:rPr>
              <a:t>College of Nursing</a:t>
            </a:r>
            <a:r>
              <a:rPr lang="en-GB" dirty="0" smtClean="0">
                <a:solidFill>
                  <a:prstClr val="black"/>
                </a:solidFill>
              </a:rPr>
              <a:t>– </a:t>
            </a:r>
            <a:r>
              <a:rPr lang="en-US" dirty="0" smtClean="0">
                <a:solidFill>
                  <a:prstClr val="black"/>
                </a:solidFill>
              </a:rPr>
              <a:t>Fundamentals of Nursing Department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470BEDE2-834B-4054-A0CF-92E47AC422C5}"/>
              </a:ext>
            </a:extLst>
          </p:cNvPr>
          <p:cNvSpPr/>
          <p:nvPr/>
        </p:nvSpPr>
        <p:spPr>
          <a:xfrm>
            <a:off x="3035205" y="709364"/>
            <a:ext cx="6053855" cy="74251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Factors Affecting the Pulse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0E8ECB0A-E871-49EA-AC3D-4935CA47D8CE}"/>
              </a:ext>
            </a:extLst>
          </p:cNvPr>
          <p:cNvSpPr/>
          <p:nvPr/>
        </p:nvSpPr>
        <p:spPr>
          <a:xfrm>
            <a:off x="1072243" y="1721842"/>
            <a:ext cx="10276676" cy="723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9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/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6E0DCB15-13AD-4BE1-A7D3-5D96B79C870C}"/>
              </a:ext>
            </a:extLst>
          </p:cNvPr>
          <p:cNvSpPr/>
          <p:nvPr/>
        </p:nvSpPr>
        <p:spPr>
          <a:xfrm>
            <a:off x="10005392" y="6244625"/>
            <a:ext cx="2061126" cy="501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6</a:t>
            </a:r>
          </a:p>
        </p:txBody>
      </p:sp>
      <p:sp>
        <p:nvSpPr>
          <p:cNvPr id="6" name="Rectangle 5"/>
          <p:cNvSpPr/>
          <p:nvPr/>
        </p:nvSpPr>
        <p:spPr>
          <a:xfrm>
            <a:off x="1344705" y="1721842"/>
            <a:ext cx="9386047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Baskerville Old Face" pitchFamily="18" charset="0"/>
                <a:cs typeface="+mj-cs"/>
              </a:rPr>
              <a:t>The rate of the pulse is expressed in beats per minute (beats/min). </a:t>
            </a:r>
            <a:r>
              <a:rPr lang="en-US" sz="2400" dirty="0" smtClean="0">
                <a:latin typeface="Baskerville Old Face" pitchFamily="18" charset="0"/>
                <a:cs typeface="+mj-cs"/>
              </a:rPr>
              <a:t>A pulse </a:t>
            </a:r>
            <a:r>
              <a:rPr lang="en-US" sz="2400" dirty="0">
                <a:latin typeface="Baskerville Old Face" pitchFamily="18" charset="0"/>
                <a:cs typeface="+mj-cs"/>
              </a:rPr>
              <a:t>rate varies according to a number of factors. The nurse </a:t>
            </a:r>
            <a:r>
              <a:rPr lang="en-US" sz="2400" dirty="0" smtClean="0">
                <a:latin typeface="Baskerville Old Face" pitchFamily="18" charset="0"/>
                <a:cs typeface="+mj-cs"/>
              </a:rPr>
              <a:t>should consider </a:t>
            </a:r>
            <a:r>
              <a:rPr lang="en-US" sz="2400" dirty="0">
                <a:latin typeface="Baskerville Old Face" pitchFamily="18" charset="0"/>
                <a:cs typeface="+mj-cs"/>
              </a:rPr>
              <a:t>each of the following factors when assessing a client’s pulse</a:t>
            </a:r>
            <a:r>
              <a:rPr lang="en-US" sz="2400" dirty="0" smtClean="0">
                <a:latin typeface="Baskerville Old Face" pitchFamily="18" charset="0"/>
                <a:cs typeface="+mj-cs"/>
              </a:rPr>
              <a:t>:</a:t>
            </a:r>
          </a:p>
          <a:p>
            <a:endParaRPr lang="en-US" sz="2400" dirty="0" smtClean="0">
              <a:latin typeface="Baskerville Old Face" pitchFamily="18" charset="0"/>
              <a:cs typeface="+mj-cs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latin typeface="Baskerville Old Face" pitchFamily="18" charset="0"/>
                <a:cs typeface="+mj-cs"/>
              </a:rPr>
              <a:t>Age &amp; gender.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latin typeface="Baskerville Old Face" pitchFamily="18" charset="0"/>
                <a:cs typeface="+mj-cs"/>
              </a:rPr>
              <a:t>physical activity.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latin typeface="Baskerville Old Face" pitchFamily="18" charset="0"/>
                <a:cs typeface="+mj-cs"/>
              </a:rPr>
              <a:t>Fever &amp; stress.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latin typeface="Baskerville Old Face" pitchFamily="18" charset="0"/>
                <a:cs typeface="+mj-cs"/>
              </a:rPr>
              <a:t>Disease .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Baskerville Old Face" pitchFamily="18" charset="0"/>
                <a:cs typeface="+mj-cs"/>
              </a:rPr>
              <a:t>Medications. </a:t>
            </a:r>
          </a:p>
          <a:p>
            <a:r>
              <a:rPr lang="en-US" sz="2400" dirty="0" smtClean="0">
                <a:latin typeface="Baskerville Old Face" pitchFamily="18" charset="0"/>
                <a:cs typeface="+mj-cs"/>
              </a:rPr>
              <a:t>                                                       </a:t>
            </a:r>
          </a:p>
          <a:p>
            <a:r>
              <a:rPr lang="en-US" sz="2400" dirty="0" smtClean="0">
                <a:latin typeface="Baskerville Old Face" pitchFamily="18" charset="0"/>
                <a:cs typeface="+mj-cs"/>
              </a:rPr>
              <a:t>                           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1277917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flipH="1">
            <a:off x="304800" y="6226789"/>
            <a:ext cx="11514667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55630FFC-AE15-4532-8B6D-FB47964DF21D}"/>
              </a:ext>
            </a:extLst>
          </p:cNvPr>
          <p:cNvSpPr/>
          <p:nvPr/>
        </p:nvSpPr>
        <p:spPr>
          <a:xfrm>
            <a:off x="304799" y="6293371"/>
            <a:ext cx="79084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dirty="0">
                <a:solidFill>
                  <a:prstClr val="black"/>
                </a:solidFill>
              </a:rPr>
              <a:t>University of </a:t>
            </a:r>
            <a:r>
              <a:rPr lang="en-GB" dirty="0" err="1">
                <a:solidFill>
                  <a:prstClr val="black"/>
                </a:solidFill>
              </a:rPr>
              <a:t>Basrah</a:t>
            </a:r>
            <a:r>
              <a:rPr lang="en-GB" dirty="0">
                <a:solidFill>
                  <a:prstClr val="black"/>
                </a:solidFill>
              </a:rPr>
              <a:t> </a:t>
            </a:r>
            <a:r>
              <a:rPr lang="en-GB" dirty="0" smtClean="0">
                <a:solidFill>
                  <a:prstClr val="black"/>
                </a:solidFill>
              </a:rPr>
              <a:t>–</a:t>
            </a:r>
            <a:r>
              <a:rPr lang="en-US" dirty="0" smtClean="0">
                <a:solidFill>
                  <a:prstClr val="black"/>
                </a:solidFill>
              </a:rPr>
              <a:t>College of Nursing</a:t>
            </a:r>
            <a:r>
              <a:rPr lang="en-GB" dirty="0" smtClean="0">
                <a:solidFill>
                  <a:prstClr val="black"/>
                </a:solidFill>
              </a:rPr>
              <a:t>– </a:t>
            </a:r>
            <a:r>
              <a:rPr lang="en-US" dirty="0" smtClean="0">
                <a:solidFill>
                  <a:prstClr val="black"/>
                </a:solidFill>
              </a:rPr>
              <a:t>Fundamentals of Nursing Department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470BEDE2-834B-4054-A0CF-92E47AC422C5}"/>
              </a:ext>
            </a:extLst>
          </p:cNvPr>
          <p:cNvSpPr/>
          <p:nvPr/>
        </p:nvSpPr>
        <p:spPr>
          <a:xfrm>
            <a:off x="1072243" y="697791"/>
            <a:ext cx="6053855" cy="823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36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0E8ECB0A-E871-49EA-AC3D-4935CA47D8CE}"/>
              </a:ext>
            </a:extLst>
          </p:cNvPr>
          <p:cNvSpPr/>
          <p:nvPr/>
        </p:nvSpPr>
        <p:spPr>
          <a:xfrm>
            <a:off x="1072243" y="1721842"/>
            <a:ext cx="10276676" cy="723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9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/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6E0DCB15-13AD-4BE1-A7D3-5D96B79C870C}"/>
              </a:ext>
            </a:extLst>
          </p:cNvPr>
          <p:cNvSpPr/>
          <p:nvPr/>
        </p:nvSpPr>
        <p:spPr>
          <a:xfrm>
            <a:off x="10005392" y="6244625"/>
            <a:ext cx="2061126" cy="501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black"/>
                </a:solidFill>
              </a:rPr>
              <a:t>7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697941" y="513125"/>
            <a:ext cx="445459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Baskerville Old Face" pitchFamily="18" charset="0"/>
              </a:rPr>
              <a:t>Normal Pulse Rate</a:t>
            </a:r>
            <a:endParaRPr lang="ar-IQ" sz="3200" b="1" dirty="0">
              <a:solidFill>
                <a:schemeClr val="accent1">
                  <a:lumMod val="75000"/>
                </a:schemeClr>
              </a:solidFill>
              <a:latin typeface="Baskerville Old Face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97540" y="1210232"/>
            <a:ext cx="1065007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400" dirty="0">
                <a:latin typeface="Baskerville Old Face" pitchFamily="18" charset="0"/>
              </a:rPr>
              <a:t>The normal pulse rate for adolescents and adults ranges </a:t>
            </a:r>
            <a:r>
              <a:rPr lang="en-US" sz="2400" dirty="0" smtClean="0">
                <a:latin typeface="Baskerville Old Face" pitchFamily="18" charset="0"/>
              </a:rPr>
              <a:t>from (</a:t>
            </a:r>
            <a:r>
              <a:rPr lang="en-US" sz="2400" dirty="0" smtClean="0">
                <a:latin typeface="Baskerville Old Face" pitchFamily="18" charset="0"/>
              </a:rPr>
              <a:t>60 to100beats/min</a:t>
            </a:r>
            <a:r>
              <a:rPr lang="en-US" sz="2400" dirty="0" smtClean="0">
                <a:latin typeface="Baskerville Old Face" pitchFamily="18" charset="0"/>
              </a:rPr>
              <a:t>). 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400" dirty="0" smtClean="0">
                <a:latin typeface="Baskerville Old Face" pitchFamily="18" charset="0"/>
              </a:rPr>
              <a:t>The </a:t>
            </a:r>
            <a:r>
              <a:rPr lang="en-US" sz="2400" dirty="0">
                <a:latin typeface="Baskerville Old Face" pitchFamily="18" charset="0"/>
              </a:rPr>
              <a:t>pulse rate increases and </a:t>
            </a:r>
            <a:r>
              <a:rPr lang="en-US" sz="2400" dirty="0" smtClean="0">
                <a:latin typeface="Baskerville Old Face" pitchFamily="18" charset="0"/>
              </a:rPr>
              <a:t>decreases in </a:t>
            </a:r>
            <a:r>
              <a:rPr lang="en-US" sz="2400" dirty="0">
                <a:latin typeface="Baskerville Old Face" pitchFamily="18" charset="0"/>
              </a:rPr>
              <a:t>response to a variety of physiologic mechanisms. </a:t>
            </a:r>
            <a:endParaRPr lang="en-US" sz="2400" dirty="0" smtClean="0">
              <a:latin typeface="Baskerville Old Face" pitchFamily="18" charset="0"/>
            </a:endParaRP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400" dirty="0" smtClean="0">
                <a:latin typeface="Baskerville Old Face" pitchFamily="18" charset="0"/>
              </a:rPr>
              <a:t>It might also </a:t>
            </a:r>
            <a:r>
              <a:rPr lang="en-US" sz="2400" dirty="0">
                <a:latin typeface="Baskerville Old Face" pitchFamily="18" charset="0"/>
              </a:rPr>
              <a:t>be altered by any of the </a:t>
            </a:r>
            <a:r>
              <a:rPr lang="en-US" sz="2400" dirty="0" smtClean="0">
                <a:latin typeface="Baskerville Old Face" pitchFamily="18" charset="0"/>
              </a:rPr>
              <a:t>factors.</a:t>
            </a:r>
            <a:r>
              <a:rPr lang="en-US" sz="2400" dirty="0">
                <a:latin typeface="Baskerville Old Face" pitchFamily="18" charset="0"/>
              </a:rPr>
              <a:t> </a:t>
            </a:r>
            <a:r>
              <a:rPr lang="en-US" sz="2400" dirty="0" smtClean="0">
                <a:latin typeface="Baskerville Old Face" pitchFamily="18" charset="0"/>
              </a:rPr>
              <a:t>Normal </a:t>
            </a:r>
            <a:r>
              <a:rPr lang="en-US" sz="2400" dirty="0">
                <a:latin typeface="Baskerville Old Face" pitchFamily="18" charset="0"/>
              </a:rPr>
              <a:t>pulse rates change across the lifespan, </a:t>
            </a:r>
            <a:r>
              <a:rPr lang="en-US" sz="2400" dirty="0" smtClean="0">
                <a:latin typeface="Baskerville Old Face" pitchFamily="18" charset="0"/>
              </a:rPr>
              <a:t>gradually diminishing </a:t>
            </a:r>
            <a:r>
              <a:rPr lang="en-US" sz="2400" dirty="0">
                <a:latin typeface="Baskerville Old Face" pitchFamily="18" charset="0"/>
              </a:rPr>
              <a:t>from birth to </a:t>
            </a:r>
            <a:r>
              <a:rPr lang="en-US" sz="2400" dirty="0" smtClean="0">
                <a:latin typeface="Baskerville Old Face" pitchFamily="18" charset="0"/>
              </a:rPr>
              <a:t>adulthood.</a:t>
            </a:r>
            <a:endParaRPr lang="ar-IQ" sz="2400" dirty="0">
              <a:latin typeface="Baskerville Old Fac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7917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flipH="1">
            <a:off x="304800" y="6226789"/>
            <a:ext cx="11514667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55630FFC-AE15-4532-8B6D-FB47964DF21D}"/>
              </a:ext>
            </a:extLst>
          </p:cNvPr>
          <p:cNvSpPr/>
          <p:nvPr/>
        </p:nvSpPr>
        <p:spPr>
          <a:xfrm>
            <a:off x="304799" y="6293371"/>
            <a:ext cx="79084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dirty="0">
                <a:solidFill>
                  <a:prstClr val="black"/>
                </a:solidFill>
              </a:rPr>
              <a:t>University of </a:t>
            </a:r>
            <a:r>
              <a:rPr lang="en-GB" dirty="0" err="1">
                <a:solidFill>
                  <a:prstClr val="black"/>
                </a:solidFill>
              </a:rPr>
              <a:t>Basrah</a:t>
            </a:r>
            <a:r>
              <a:rPr lang="en-GB" dirty="0">
                <a:solidFill>
                  <a:prstClr val="black"/>
                </a:solidFill>
              </a:rPr>
              <a:t> </a:t>
            </a:r>
            <a:r>
              <a:rPr lang="en-GB" dirty="0" smtClean="0">
                <a:solidFill>
                  <a:prstClr val="black"/>
                </a:solidFill>
              </a:rPr>
              <a:t>–</a:t>
            </a:r>
            <a:r>
              <a:rPr lang="en-US" dirty="0" smtClean="0">
                <a:solidFill>
                  <a:prstClr val="black"/>
                </a:solidFill>
              </a:rPr>
              <a:t>College of Nursing</a:t>
            </a:r>
            <a:r>
              <a:rPr lang="en-GB" dirty="0" smtClean="0">
                <a:solidFill>
                  <a:prstClr val="black"/>
                </a:solidFill>
              </a:rPr>
              <a:t>– </a:t>
            </a:r>
            <a:r>
              <a:rPr lang="en-US" dirty="0" smtClean="0">
                <a:solidFill>
                  <a:prstClr val="black"/>
                </a:solidFill>
              </a:rPr>
              <a:t>Fundamentals of Nursing Department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470BEDE2-834B-4054-A0CF-92E47AC422C5}"/>
              </a:ext>
            </a:extLst>
          </p:cNvPr>
          <p:cNvSpPr/>
          <p:nvPr/>
        </p:nvSpPr>
        <p:spPr>
          <a:xfrm>
            <a:off x="1072243" y="697791"/>
            <a:ext cx="6053855" cy="823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36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0E8ECB0A-E871-49EA-AC3D-4935CA47D8CE}"/>
              </a:ext>
            </a:extLst>
          </p:cNvPr>
          <p:cNvSpPr/>
          <p:nvPr/>
        </p:nvSpPr>
        <p:spPr>
          <a:xfrm>
            <a:off x="1072243" y="1721842"/>
            <a:ext cx="10276676" cy="723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9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/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6E0DCB15-13AD-4BE1-A7D3-5D96B79C870C}"/>
              </a:ext>
            </a:extLst>
          </p:cNvPr>
          <p:cNvSpPr/>
          <p:nvPr/>
        </p:nvSpPr>
        <p:spPr>
          <a:xfrm>
            <a:off x="10005392" y="6244625"/>
            <a:ext cx="2061126" cy="501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black"/>
                </a:solidFill>
              </a:rPr>
              <a:t>8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1005009" y="711883"/>
            <a:ext cx="9762564" cy="51501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spcAft>
                <a:spcPts val="1000"/>
              </a:spcAft>
              <a:buFont typeface="Wingdings" pitchFamily="2" charset="2"/>
              <a:buChar char="Ø"/>
              <a:tabLst>
                <a:tab pos="4034155" algn="l"/>
              </a:tabLst>
            </a:pPr>
            <a:r>
              <a:rPr lang="en-US" sz="2400" dirty="0">
                <a:latin typeface="Times New Roman"/>
                <a:ea typeface="Calibri"/>
                <a:cs typeface="Arial"/>
              </a:rPr>
              <a:t>As the heart rate increases, cardiac output usually </a:t>
            </a:r>
            <a:r>
              <a:rPr lang="en-US" sz="2400" dirty="0" smtClean="0">
                <a:latin typeface="Times New Roman"/>
                <a:ea typeface="Calibri"/>
                <a:cs typeface="Arial"/>
              </a:rPr>
              <a:t>also increases</a:t>
            </a:r>
            <a:r>
              <a:rPr lang="en-US" sz="2400" dirty="0">
                <a:latin typeface="Times New Roman"/>
                <a:ea typeface="Calibri"/>
                <a:cs typeface="Arial"/>
              </a:rPr>
              <a:t>. However,</a:t>
            </a:r>
            <a:r>
              <a:rPr lang="en-US" sz="2400" b="1" dirty="0">
                <a:latin typeface="Times New Roman"/>
                <a:ea typeface="Calibri"/>
                <a:cs typeface="Arial"/>
              </a:rPr>
              <a:t> </a:t>
            </a:r>
            <a:r>
              <a:rPr lang="en-US" sz="2400" b="1" dirty="0" smtClean="0">
                <a:solidFill>
                  <a:srgbClr val="0070C0"/>
                </a:solidFill>
                <a:latin typeface="Times New Roman"/>
                <a:ea typeface="Calibri"/>
                <a:cs typeface="Arial"/>
              </a:rPr>
              <a:t>Tachycardia</a:t>
            </a:r>
            <a:r>
              <a:rPr lang="en-US" sz="2400" b="1" dirty="0">
                <a:latin typeface="Times New Roman"/>
                <a:ea typeface="Calibri"/>
                <a:cs typeface="Arial"/>
              </a:rPr>
              <a:t>, </a:t>
            </a:r>
            <a:r>
              <a:rPr lang="en-US" sz="2400" dirty="0">
                <a:latin typeface="Times New Roman"/>
                <a:ea typeface="Calibri"/>
                <a:cs typeface="Arial"/>
              </a:rPr>
              <a:t>a rapid heart rate, </a:t>
            </a:r>
            <a:r>
              <a:rPr lang="en-US" sz="2400" dirty="0" smtClean="0">
                <a:latin typeface="Times New Roman"/>
                <a:ea typeface="Calibri"/>
                <a:cs typeface="Arial"/>
              </a:rPr>
              <a:t>decreases cardiac </a:t>
            </a:r>
            <a:r>
              <a:rPr lang="en-US" sz="2400" dirty="0">
                <a:latin typeface="Times New Roman"/>
                <a:ea typeface="Calibri"/>
                <a:cs typeface="Arial"/>
              </a:rPr>
              <a:t>filling time, which, in turn, decreases stroke </a:t>
            </a:r>
            <a:r>
              <a:rPr lang="en-US" sz="2400" dirty="0" smtClean="0">
                <a:latin typeface="Times New Roman"/>
                <a:ea typeface="Calibri"/>
                <a:cs typeface="Arial"/>
              </a:rPr>
              <a:t>volume and </a:t>
            </a:r>
            <a:r>
              <a:rPr lang="en-US" sz="2400" dirty="0">
                <a:latin typeface="Times New Roman"/>
                <a:ea typeface="Calibri"/>
                <a:cs typeface="Arial"/>
              </a:rPr>
              <a:t>cardiac output. An adult has tachycardia when the </a:t>
            </a:r>
            <a:r>
              <a:rPr lang="en-US" sz="2400" dirty="0" smtClean="0">
                <a:latin typeface="Times New Roman"/>
                <a:ea typeface="Calibri"/>
                <a:cs typeface="Arial"/>
              </a:rPr>
              <a:t>pulse rate </a:t>
            </a:r>
            <a:r>
              <a:rPr lang="en-US" sz="2400" dirty="0">
                <a:latin typeface="Times New Roman"/>
                <a:ea typeface="Calibri"/>
                <a:cs typeface="Arial"/>
              </a:rPr>
              <a:t>is</a:t>
            </a:r>
            <a:r>
              <a:rPr lang="en-US" sz="2400" b="1" dirty="0">
                <a:latin typeface="Times New Roman"/>
                <a:ea typeface="Calibri"/>
                <a:cs typeface="Arial"/>
              </a:rPr>
              <a:t> </a:t>
            </a:r>
            <a:r>
              <a:rPr lang="en-US" sz="2400" b="1" dirty="0" smtClean="0">
                <a:latin typeface="Times New Roman"/>
                <a:ea typeface="Calibri"/>
                <a:cs typeface="Arial"/>
              </a:rPr>
              <a:t>(100 </a:t>
            </a:r>
            <a:r>
              <a:rPr lang="en-US" sz="2400" b="1" dirty="0">
                <a:latin typeface="Times New Roman"/>
                <a:ea typeface="Calibri"/>
                <a:cs typeface="Arial"/>
              </a:rPr>
              <a:t>to 180 </a:t>
            </a:r>
            <a:r>
              <a:rPr lang="en-US" sz="2400" b="1" dirty="0" smtClean="0">
                <a:latin typeface="Times New Roman"/>
                <a:ea typeface="Calibri"/>
                <a:cs typeface="Arial"/>
              </a:rPr>
              <a:t>beats/min).</a:t>
            </a:r>
          </a:p>
          <a:p>
            <a:pPr marL="342900" indent="-342900" algn="just">
              <a:lnSpc>
                <a:spcPct val="150000"/>
              </a:lnSpc>
              <a:spcAft>
                <a:spcPts val="1000"/>
              </a:spcAft>
              <a:buFont typeface="Wingdings" pitchFamily="2" charset="2"/>
              <a:buChar char="Ø"/>
              <a:tabLst>
                <a:tab pos="4034155" algn="l"/>
              </a:tabLst>
            </a:pPr>
            <a:r>
              <a:rPr lang="en-US" sz="2400" b="1" dirty="0">
                <a:solidFill>
                  <a:srgbClr val="0070C0"/>
                </a:solidFill>
                <a:latin typeface="Times New Roman"/>
                <a:ea typeface="Calibri"/>
                <a:cs typeface="Arial"/>
              </a:rPr>
              <a:t>Bradycardia</a:t>
            </a:r>
            <a:r>
              <a:rPr lang="en-US" sz="2400" b="1" dirty="0">
                <a:latin typeface="Times New Roman"/>
                <a:ea typeface="Calibri"/>
                <a:cs typeface="Arial"/>
              </a:rPr>
              <a:t> is a pulse rate below </a:t>
            </a:r>
            <a:r>
              <a:rPr lang="en-US" sz="2400" b="1" dirty="0" smtClean="0">
                <a:latin typeface="Times New Roman"/>
                <a:ea typeface="Calibri"/>
                <a:cs typeface="Arial"/>
              </a:rPr>
              <a:t>(60 beats/min) </a:t>
            </a:r>
            <a:r>
              <a:rPr lang="en-US" sz="2400" b="1" dirty="0">
                <a:latin typeface="Times New Roman"/>
                <a:ea typeface="Calibri"/>
                <a:cs typeface="Arial"/>
              </a:rPr>
              <a:t>in an </a:t>
            </a:r>
            <a:r>
              <a:rPr lang="en-US" sz="2400" b="1" dirty="0" smtClean="0">
                <a:latin typeface="Times New Roman"/>
                <a:ea typeface="Calibri"/>
                <a:cs typeface="Arial"/>
              </a:rPr>
              <a:t>adult. </a:t>
            </a:r>
            <a:r>
              <a:rPr lang="en-US" sz="2400" dirty="0" smtClean="0">
                <a:latin typeface="Times New Roman"/>
                <a:ea typeface="Calibri"/>
                <a:cs typeface="Arial"/>
              </a:rPr>
              <a:t>The </a:t>
            </a:r>
            <a:r>
              <a:rPr lang="en-US" sz="2400" dirty="0">
                <a:latin typeface="Times New Roman"/>
                <a:ea typeface="Calibri"/>
                <a:cs typeface="Arial"/>
              </a:rPr>
              <a:t>pulse rate is normally slower during sleep in men and </a:t>
            </a:r>
            <a:r>
              <a:rPr lang="en-US" sz="2400" dirty="0" smtClean="0">
                <a:latin typeface="Times New Roman"/>
                <a:ea typeface="Calibri"/>
                <a:cs typeface="Arial"/>
              </a:rPr>
              <a:t>in people </a:t>
            </a:r>
            <a:r>
              <a:rPr lang="en-US" sz="2400" dirty="0">
                <a:latin typeface="Times New Roman"/>
                <a:ea typeface="Calibri"/>
                <a:cs typeface="Arial"/>
              </a:rPr>
              <a:t>who are thin. It slows during hypothermia as </a:t>
            </a:r>
            <a:r>
              <a:rPr lang="en-US" sz="2400" dirty="0" smtClean="0">
                <a:latin typeface="Times New Roman"/>
                <a:ea typeface="Calibri"/>
                <a:cs typeface="Arial"/>
              </a:rPr>
              <a:t>metabolic processes </a:t>
            </a:r>
            <a:r>
              <a:rPr lang="en-US" sz="2400" dirty="0">
                <a:latin typeface="Times New Roman"/>
                <a:ea typeface="Calibri"/>
                <a:cs typeface="Arial"/>
              </a:rPr>
              <a:t>decrease. The pulse also tends to become </a:t>
            </a:r>
            <a:r>
              <a:rPr lang="en-US" sz="2400" dirty="0" smtClean="0">
                <a:latin typeface="Times New Roman"/>
                <a:ea typeface="Calibri"/>
                <a:cs typeface="Arial"/>
              </a:rPr>
              <a:t>slower with </a:t>
            </a:r>
            <a:r>
              <a:rPr lang="en-US" sz="2400" dirty="0">
                <a:latin typeface="Times New Roman"/>
                <a:ea typeface="Calibri"/>
                <a:cs typeface="Arial"/>
              </a:rPr>
              <a:t>aging.</a:t>
            </a:r>
            <a:endParaRPr lang="en-US" sz="2400" dirty="0" smtClean="0">
              <a:latin typeface="Times New Roman"/>
              <a:ea typeface="Calibri"/>
              <a:cs typeface="Arial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  <a:tabLst>
                <a:tab pos="4034155" algn="l"/>
              </a:tabLst>
            </a:pPr>
            <a:endParaRPr lang="en-US" sz="1600" b="1" dirty="0"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77917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flipH="1">
            <a:off x="304800" y="6226789"/>
            <a:ext cx="11514667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55630FFC-AE15-4532-8B6D-FB47964DF21D}"/>
              </a:ext>
            </a:extLst>
          </p:cNvPr>
          <p:cNvSpPr/>
          <p:nvPr/>
        </p:nvSpPr>
        <p:spPr>
          <a:xfrm>
            <a:off x="304799" y="6293371"/>
            <a:ext cx="79084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dirty="0">
                <a:solidFill>
                  <a:prstClr val="black"/>
                </a:solidFill>
              </a:rPr>
              <a:t>University of </a:t>
            </a:r>
            <a:r>
              <a:rPr lang="en-GB" dirty="0" err="1">
                <a:solidFill>
                  <a:prstClr val="black"/>
                </a:solidFill>
              </a:rPr>
              <a:t>Basrah</a:t>
            </a:r>
            <a:r>
              <a:rPr lang="en-GB" dirty="0">
                <a:solidFill>
                  <a:prstClr val="black"/>
                </a:solidFill>
              </a:rPr>
              <a:t> </a:t>
            </a:r>
            <a:r>
              <a:rPr lang="en-GB" dirty="0" smtClean="0">
                <a:solidFill>
                  <a:prstClr val="black"/>
                </a:solidFill>
              </a:rPr>
              <a:t>–</a:t>
            </a:r>
            <a:r>
              <a:rPr lang="en-US" dirty="0" smtClean="0">
                <a:solidFill>
                  <a:prstClr val="black"/>
                </a:solidFill>
              </a:rPr>
              <a:t>College of Nursing</a:t>
            </a:r>
            <a:r>
              <a:rPr lang="en-GB" dirty="0" smtClean="0">
                <a:solidFill>
                  <a:prstClr val="black"/>
                </a:solidFill>
              </a:rPr>
              <a:t>– </a:t>
            </a:r>
            <a:r>
              <a:rPr lang="en-US" dirty="0" smtClean="0">
                <a:solidFill>
                  <a:prstClr val="black"/>
                </a:solidFill>
              </a:rPr>
              <a:t>Fundamentals of Nursing Department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470BEDE2-834B-4054-A0CF-92E47AC422C5}"/>
              </a:ext>
            </a:extLst>
          </p:cNvPr>
          <p:cNvSpPr/>
          <p:nvPr/>
        </p:nvSpPr>
        <p:spPr>
          <a:xfrm>
            <a:off x="1072243" y="697791"/>
            <a:ext cx="6053855" cy="823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36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0E8ECB0A-E871-49EA-AC3D-4935CA47D8CE}"/>
              </a:ext>
            </a:extLst>
          </p:cNvPr>
          <p:cNvSpPr/>
          <p:nvPr/>
        </p:nvSpPr>
        <p:spPr>
          <a:xfrm>
            <a:off x="1072243" y="1721842"/>
            <a:ext cx="10276676" cy="723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9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/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6E0DCB15-13AD-4BE1-A7D3-5D96B79C870C}"/>
              </a:ext>
            </a:extLst>
          </p:cNvPr>
          <p:cNvSpPr/>
          <p:nvPr/>
        </p:nvSpPr>
        <p:spPr>
          <a:xfrm>
            <a:off x="10005392" y="6244625"/>
            <a:ext cx="2061126" cy="501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black"/>
                </a:solidFill>
              </a:rPr>
              <a:t>9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099171" y="697791"/>
            <a:ext cx="3700124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Baskerville Old Face" pitchFamily="18" charset="0"/>
                <a:cs typeface="+mj-cs"/>
              </a:rPr>
              <a:t>Pulse Sites</a:t>
            </a:r>
            <a:endParaRPr lang="ar-IQ" sz="3200" b="1" dirty="0">
              <a:solidFill>
                <a:schemeClr val="accent1">
                  <a:lumMod val="75000"/>
                </a:schemeClr>
              </a:solidFill>
              <a:latin typeface="Baskerville Old Face" pitchFamily="18" charset="0"/>
              <a:cs typeface="+mj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17813" y="1627094"/>
            <a:ext cx="782618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latin typeface="Baskerville Old Face" pitchFamily="18" charset="0"/>
                <a:cs typeface="+mj-cs"/>
              </a:rPr>
              <a:t>Temporal 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latin typeface="Baskerville Old Face" pitchFamily="18" charset="0"/>
                <a:cs typeface="+mj-cs"/>
              </a:rPr>
              <a:t>Carotid.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latin typeface="Baskerville Old Face" pitchFamily="18" charset="0"/>
                <a:cs typeface="+mj-cs"/>
              </a:rPr>
              <a:t>Apical.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latin typeface="Baskerville Old Face" pitchFamily="18" charset="0"/>
                <a:cs typeface="+mj-cs"/>
              </a:rPr>
              <a:t>Brachial.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latin typeface="Baskerville Old Face" pitchFamily="18" charset="0"/>
                <a:cs typeface="+mj-cs"/>
              </a:rPr>
              <a:t>Radial.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latin typeface="Baskerville Old Face" pitchFamily="18" charset="0"/>
                <a:cs typeface="+mj-cs"/>
              </a:rPr>
              <a:t>Ulnar 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latin typeface="Baskerville Old Face" pitchFamily="18" charset="0"/>
                <a:cs typeface="+mj-cs"/>
              </a:rPr>
              <a:t>Femoral.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latin typeface="Baskerville Old Face" pitchFamily="18" charset="0"/>
                <a:cs typeface="+mj-cs"/>
              </a:rPr>
              <a:t>Popliteal.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Baskerville Old Face" pitchFamily="18" charset="0"/>
                <a:cs typeface="+mj-cs"/>
              </a:rPr>
              <a:t>Posterior </a:t>
            </a:r>
            <a:r>
              <a:rPr lang="en-US" sz="2400" dirty="0" smtClean="0">
                <a:latin typeface="Baskerville Old Face" pitchFamily="18" charset="0"/>
                <a:cs typeface="+mj-cs"/>
              </a:rPr>
              <a:t>tibial.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Baskerville Old Face" pitchFamily="18" charset="0"/>
                <a:cs typeface="+mj-cs"/>
              </a:rPr>
              <a:t>Dorsalis </a:t>
            </a:r>
            <a:r>
              <a:rPr lang="en-US" sz="2400" dirty="0" smtClean="0">
                <a:latin typeface="Baskerville Old Face" pitchFamily="18" charset="0"/>
                <a:cs typeface="+mj-cs"/>
              </a:rPr>
              <a:t>pedis.</a:t>
            </a:r>
            <a:endParaRPr lang="ar-IQ" sz="2400" dirty="0">
              <a:latin typeface="Baskerville Old Face" pitchFamily="18" charset="0"/>
              <a:cs typeface="+mj-c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9652" y="1521544"/>
            <a:ext cx="3363901" cy="45565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7917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3269</TotalTime>
  <Words>1389</Words>
  <Application>Microsoft Office PowerPoint</Application>
  <PresentationFormat>Custom</PresentationFormat>
  <Paragraphs>189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Adjacency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SACC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Auday Basheer</dc:creator>
  <cp:lastModifiedBy>Maher</cp:lastModifiedBy>
  <cp:revision>262</cp:revision>
  <cp:lastPrinted>2020-10-04T08:00:53Z</cp:lastPrinted>
  <dcterms:created xsi:type="dcterms:W3CDTF">2019-08-09T19:43:06Z</dcterms:created>
  <dcterms:modified xsi:type="dcterms:W3CDTF">2021-02-16T17:05:19Z</dcterms:modified>
</cp:coreProperties>
</file>